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565" r:id="rId2"/>
    <p:sldId id="563" r:id="rId3"/>
    <p:sldId id="264" r:id="rId4"/>
    <p:sldId id="270" r:id="rId5"/>
    <p:sldId id="271" r:id="rId6"/>
    <p:sldId id="272" r:id="rId7"/>
    <p:sldId id="568" r:id="rId8"/>
    <p:sldId id="570" r:id="rId9"/>
    <p:sldId id="572" r:id="rId10"/>
    <p:sldId id="571" r:id="rId11"/>
    <p:sldId id="573" r:id="rId12"/>
    <p:sldId id="567" r:id="rId13"/>
    <p:sldId id="574" r:id="rId14"/>
    <p:sldId id="569" r:id="rId15"/>
    <p:sldId id="564" r:id="rId16"/>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URA CALDERON GENARO ALONSO" initials="SCGA" lastIdx="1" clrIdx="0">
    <p:extLst>
      <p:ext uri="{19B8F6BF-5375-455C-9EA6-DF929625EA0E}">
        <p15:presenceInfo xmlns:p15="http://schemas.microsoft.com/office/powerpoint/2012/main" userId="S-1-5-21-295451227-1436226757-1849977318-484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322CA9-AC0A-41DA-83A3-31A5AD7E317B}"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s-CR"/>
        </a:p>
      </dgm:t>
    </dgm:pt>
    <dgm:pt modelId="{25170F18-3F6F-459F-9F62-19AF545865D3}">
      <dgm:prSet phldrT="[Texto]" custT="1"/>
      <dgm:spPr/>
      <dgm:t>
        <a:bodyPr/>
        <a:lstStyle/>
        <a:p>
          <a:r>
            <a:rPr lang="es-CR" sz="2000" dirty="0"/>
            <a:t>Política Regulatoria</a:t>
          </a:r>
        </a:p>
      </dgm:t>
    </dgm:pt>
    <dgm:pt modelId="{742373BE-6A88-477D-98FF-9F6B4154F96F}" type="parTrans" cxnId="{23358572-E937-4809-8E8C-1BF5B0981ACC}">
      <dgm:prSet/>
      <dgm:spPr/>
      <dgm:t>
        <a:bodyPr/>
        <a:lstStyle/>
        <a:p>
          <a:endParaRPr lang="es-CR"/>
        </a:p>
      </dgm:t>
    </dgm:pt>
    <dgm:pt modelId="{C65DC898-B2B4-4136-ABCD-C0A8E470B3C5}" type="sibTrans" cxnId="{23358572-E937-4809-8E8C-1BF5B0981ACC}">
      <dgm:prSet/>
      <dgm:spPr/>
      <dgm:t>
        <a:bodyPr/>
        <a:lstStyle/>
        <a:p>
          <a:endParaRPr lang="es-CR"/>
        </a:p>
      </dgm:t>
    </dgm:pt>
    <dgm:pt modelId="{59E5897C-4559-49D4-A9B5-A64750046A1E}">
      <dgm:prSet phldrT="[Texto]" custT="1"/>
      <dgm:spPr/>
      <dgm:t>
        <a:bodyPr/>
        <a:lstStyle/>
        <a:p>
          <a:r>
            <a:rPr lang="es-CR" sz="2000" dirty="0"/>
            <a:t>Aspectos de Implementación</a:t>
          </a:r>
        </a:p>
      </dgm:t>
    </dgm:pt>
    <dgm:pt modelId="{4B3FDE56-9898-4277-8E79-91DA0E6278CA}" type="parTrans" cxnId="{96CA6A13-7768-4D77-BC9C-CDA5B82D8471}">
      <dgm:prSet/>
      <dgm:spPr/>
      <dgm:t>
        <a:bodyPr/>
        <a:lstStyle/>
        <a:p>
          <a:endParaRPr lang="es-CR"/>
        </a:p>
      </dgm:t>
    </dgm:pt>
    <dgm:pt modelId="{976420CC-1E94-492E-A625-0D126192CF59}" type="sibTrans" cxnId="{96CA6A13-7768-4D77-BC9C-CDA5B82D8471}">
      <dgm:prSet/>
      <dgm:spPr/>
      <dgm:t>
        <a:bodyPr/>
        <a:lstStyle/>
        <a:p>
          <a:endParaRPr lang="es-CR"/>
        </a:p>
      </dgm:t>
    </dgm:pt>
    <dgm:pt modelId="{711E5568-EEEF-4C8F-98C4-8851E6470A42}">
      <dgm:prSet phldrT="[Texto]" custT="1"/>
      <dgm:spPr/>
      <dgm:t>
        <a:bodyPr/>
        <a:lstStyle/>
        <a:p>
          <a:r>
            <a:rPr lang="es-CR" sz="2000" dirty="0"/>
            <a:t>Diseño Metodología Estándar</a:t>
          </a:r>
          <a:endParaRPr lang="es-CR" sz="1800" dirty="0"/>
        </a:p>
      </dgm:t>
    </dgm:pt>
    <dgm:pt modelId="{81963E5E-3168-4AFF-ADEF-0A4DDF9D4D2F}" type="parTrans" cxnId="{DB3BCED8-863E-432F-8FAA-EF45F24BE28C}">
      <dgm:prSet/>
      <dgm:spPr/>
      <dgm:t>
        <a:bodyPr/>
        <a:lstStyle/>
        <a:p>
          <a:endParaRPr lang="es-CR"/>
        </a:p>
      </dgm:t>
    </dgm:pt>
    <dgm:pt modelId="{46CD888C-6489-41FF-AF9E-3B35A820838B}" type="sibTrans" cxnId="{DB3BCED8-863E-432F-8FAA-EF45F24BE28C}">
      <dgm:prSet/>
      <dgm:spPr/>
      <dgm:t>
        <a:bodyPr/>
        <a:lstStyle/>
        <a:p>
          <a:endParaRPr lang="es-CR"/>
        </a:p>
      </dgm:t>
    </dgm:pt>
    <dgm:pt modelId="{AF1ED0D1-353E-46BA-A760-7811C5A24A6D}" type="pres">
      <dgm:prSet presAssocID="{3D322CA9-AC0A-41DA-83A3-31A5AD7E317B}" presName="cycle" presStyleCnt="0">
        <dgm:presLayoutVars>
          <dgm:dir/>
          <dgm:resizeHandles val="exact"/>
        </dgm:presLayoutVars>
      </dgm:prSet>
      <dgm:spPr/>
    </dgm:pt>
    <dgm:pt modelId="{24EE8050-74DA-40DF-A34A-6F6847452474}" type="pres">
      <dgm:prSet presAssocID="{25170F18-3F6F-459F-9F62-19AF545865D3}" presName="node" presStyleLbl="node1" presStyleIdx="0" presStyleCnt="3" custScaleX="114921">
        <dgm:presLayoutVars>
          <dgm:bulletEnabled val="1"/>
        </dgm:presLayoutVars>
      </dgm:prSet>
      <dgm:spPr/>
    </dgm:pt>
    <dgm:pt modelId="{DFE8F9CD-3978-4C75-8782-74F4EE8F4488}" type="pres">
      <dgm:prSet presAssocID="{C65DC898-B2B4-4136-ABCD-C0A8E470B3C5}" presName="sibTrans" presStyleLbl="sibTrans2D1" presStyleIdx="0" presStyleCnt="3"/>
      <dgm:spPr/>
    </dgm:pt>
    <dgm:pt modelId="{5EF93E54-FD11-4DF3-B911-A895A2F6F655}" type="pres">
      <dgm:prSet presAssocID="{C65DC898-B2B4-4136-ABCD-C0A8E470B3C5}" presName="connectorText" presStyleLbl="sibTrans2D1" presStyleIdx="0" presStyleCnt="3"/>
      <dgm:spPr/>
    </dgm:pt>
    <dgm:pt modelId="{861FC90D-17A0-4D88-8DEF-812D04C6A4A8}" type="pres">
      <dgm:prSet presAssocID="{59E5897C-4559-49D4-A9B5-A64750046A1E}" presName="node" presStyleLbl="node1" presStyleIdx="1" presStyleCnt="3" custScaleX="136593">
        <dgm:presLayoutVars>
          <dgm:bulletEnabled val="1"/>
        </dgm:presLayoutVars>
      </dgm:prSet>
      <dgm:spPr/>
    </dgm:pt>
    <dgm:pt modelId="{B2C22CD0-D230-4E32-8D0D-09BC27981B84}" type="pres">
      <dgm:prSet presAssocID="{976420CC-1E94-492E-A625-0D126192CF59}" presName="sibTrans" presStyleLbl="sibTrans2D1" presStyleIdx="1" presStyleCnt="3"/>
      <dgm:spPr/>
    </dgm:pt>
    <dgm:pt modelId="{7968CE41-A72E-4CF7-B2E4-2B5335644711}" type="pres">
      <dgm:prSet presAssocID="{976420CC-1E94-492E-A625-0D126192CF59}" presName="connectorText" presStyleLbl="sibTrans2D1" presStyleIdx="1" presStyleCnt="3"/>
      <dgm:spPr/>
    </dgm:pt>
    <dgm:pt modelId="{B316A71C-D5C3-47FA-94E8-2475944D50B6}" type="pres">
      <dgm:prSet presAssocID="{711E5568-EEEF-4C8F-98C4-8851E6470A42}" presName="node" presStyleLbl="node1" presStyleIdx="2" presStyleCnt="3" custScaleX="117938" custRadScaleRad="108119" custRadScaleInc="8600">
        <dgm:presLayoutVars>
          <dgm:bulletEnabled val="1"/>
        </dgm:presLayoutVars>
      </dgm:prSet>
      <dgm:spPr/>
    </dgm:pt>
    <dgm:pt modelId="{A4C36989-EAE8-4A61-9D83-4CA5C6C738C4}" type="pres">
      <dgm:prSet presAssocID="{46CD888C-6489-41FF-AF9E-3B35A820838B}" presName="sibTrans" presStyleLbl="sibTrans2D1" presStyleIdx="2" presStyleCnt="3"/>
      <dgm:spPr/>
    </dgm:pt>
    <dgm:pt modelId="{447BF971-7180-4B5A-92E0-B63E142C7277}" type="pres">
      <dgm:prSet presAssocID="{46CD888C-6489-41FF-AF9E-3B35A820838B}" presName="connectorText" presStyleLbl="sibTrans2D1" presStyleIdx="2" presStyleCnt="3"/>
      <dgm:spPr/>
    </dgm:pt>
  </dgm:ptLst>
  <dgm:cxnLst>
    <dgm:cxn modelId="{57C24406-6B04-465A-A640-A4CB1D375412}" type="presOf" srcId="{3D322CA9-AC0A-41DA-83A3-31A5AD7E317B}" destId="{AF1ED0D1-353E-46BA-A760-7811C5A24A6D}" srcOrd="0" destOrd="0" presId="urn:microsoft.com/office/officeart/2005/8/layout/cycle2"/>
    <dgm:cxn modelId="{96CA6A13-7768-4D77-BC9C-CDA5B82D8471}" srcId="{3D322CA9-AC0A-41DA-83A3-31A5AD7E317B}" destId="{59E5897C-4559-49D4-A9B5-A64750046A1E}" srcOrd="1" destOrd="0" parTransId="{4B3FDE56-9898-4277-8E79-91DA0E6278CA}" sibTransId="{976420CC-1E94-492E-A625-0D126192CF59}"/>
    <dgm:cxn modelId="{E3DE5E31-87F4-4CED-BCF4-064D08CD43F9}" type="presOf" srcId="{25170F18-3F6F-459F-9F62-19AF545865D3}" destId="{24EE8050-74DA-40DF-A34A-6F6847452474}" srcOrd="0" destOrd="0" presId="urn:microsoft.com/office/officeart/2005/8/layout/cycle2"/>
    <dgm:cxn modelId="{F3AB803A-C563-466F-B7C0-297F2D02F6A9}" type="presOf" srcId="{59E5897C-4559-49D4-A9B5-A64750046A1E}" destId="{861FC90D-17A0-4D88-8DEF-812D04C6A4A8}" srcOrd="0" destOrd="0" presId="urn:microsoft.com/office/officeart/2005/8/layout/cycle2"/>
    <dgm:cxn modelId="{23358572-E937-4809-8E8C-1BF5B0981ACC}" srcId="{3D322CA9-AC0A-41DA-83A3-31A5AD7E317B}" destId="{25170F18-3F6F-459F-9F62-19AF545865D3}" srcOrd="0" destOrd="0" parTransId="{742373BE-6A88-477D-98FF-9F6B4154F96F}" sibTransId="{C65DC898-B2B4-4136-ABCD-C0A8E470B3C5}"/>
    <dgm:cxn modelId="{29162373-2793-4A53-953F-95DEC9BCAB67}" type="presOf" srcId="{46CD888C-6489-41FF-AF9E-3B35A820838B}" destId="{A4C36989-EAE8-4A61-9D83-4CA5C6C738C4}" srcOrd="0" destOrd="0" presId="urn:microsoft.com/office/officeart/2005/8/layout/cycle2"/>
    <dgm:cxn modelId="{503F9283-7150-44A6-BE2E-C7917A8DD139}" type="presOf" srcId="{711E5568-EEEF-4C8F-98C4-8851E6470A42}" destId="{B316A71C-D5C3-47FA-94E8-2475944D50B6}" srcOrd="0" destOrd="0" presId="urn:microsoft.com/office/officeart/2005/8/layout/cycle2"/>
    <dgm:cxn modelId="{9E90B797-2F7A-486B-9D2D-1F11349AE825}" type="presOf" srcId="{C65DC898-B2B4-4136-ABCD-C0A8E470B3C5}" destId="{DFE8F9CD-3978-4C75-8782-74F4EE8F4488}" srcOrd="0" destOrd="0" presId="urn:microsoft.com/office/officeart/2005/8/layout/cycle2"/>
    <dgm:cxn modelId="{B13AE4BC-EE10-40F9-8125-7E5819AA70AD}" type="presOf" srcId="{C65DC898-B2B4-4136-ABCD-C0A8E470B3C5}" destId="{5EF93E54-FD11-4DF3-B911-A895A2F6F655}" srcOrd="1" destOrd="0" presId="urn:microsoft.com/office/officeart/2005/8/layout/cycle2"/>
    <dgm:cxn modelId="{EDA4FAD4-D92B-4A0E-8411-A91231A6D581}" type="presOf" srcId="{976420CC-1E94-492E-A625-0D126192CF59}" destId="{7968CE41-A72E-4CF7-B2E4-2B5335644711}" srcOrd="1" destOrd="0" presId="urn:microsoft.com/office/officeart/2005/8/layout/cycle2"/>
    <dgm:cxn modelId="{DB3BCED8-863E-432F-8FAA-EF45F24BE28C}" srcId="{3D322CA9-AC0A-41DA-83A3-31A5AD7E317B}" destId="{711E5568-EEEF-4C8F-98C4-8851E6470A42}" srcOrd="2" destOrd="0" parTransId="{81963E5E-3168-4AFF-ADEF-0A4DDF9D4D2F}" sibTransId="{46CD888C-6489-41FF-AF9E-3B35A820838B}"/>
    <dgm:cxn modelId="{32FB26DF-AB89-4362-93B0-868762AA8287}" type="presOf" srcId="{46CD888C-6489-41FF-AF9E-3B35A820838B}" destId="{447BF971-7180-4B5A-92E0-B63E142C7277}" srcOrd="1" destOrd="0" presId="urn:microsoft.com/office/officeart/2005/8/layout/cycle2"/>
    <dgm:cxn modelId="{D79858E2-4996-4794-AAA3-A6EF65CA8CA9}" type="presOf" srcId="{976420CC-1E94-492E-A625-0D126192CF59}" destId="{B2C22CD0-D230-4E32-8D0D-09BC27981B84}" srcOrd="0" destOrd="0" presId="urn:microsoft.com/office/officeart/2005/8/layout/cycle2"/>
    <dgm:cxn modelId="{B276633D-F245-4463-9AF7-1E8F592557CE}" type="presParOf" srcId="{AF1ED0D1-353E-46BA-A760-7811C5A24A6D}" destId="{24EE8050-74DA-40DF-A34A-6F6847452474}" srcOrd="0" destOrd="0" presId="urn:microsoft.com/office/officeart/2005/8/layout/cycle2"/>
    <dgm:cxn modelId="{2DFC5099-82EA-450F-94F2-B768F768C99F}" type="presParOf" srcId="{AF1ED0D1-353E-46BA-A760-7811C5A24A6D}" destId="{DFE8F9CD-3978-4C75-8782-74F4EE8F4488}" srcOrd="1" destOrd="0" presId="urn:microsoft.com/office/officeart/2005/8/layout/cycle2"/>
    <dgm:cxn modelId="{C03FB5E8-B8BC-42A7-95D7-387D3C015B20}" type="presParOf" srcId="{DFE8F9CD-3978-4C75-8782-74F4EE8F4488}" destId="{5EF93E54-FD11-4DF3-B911-A895A2F6F655}" srcOrd="0" destOrd="0" presId="urn:microsoft.com/office/officeart/2005/8/layout/cycle2"/>
    <dgm:cxn modelId="{206F5007-D24C-4E4F-AC23-D6F0BC74A27E}" type="presParOf" srcId="{AF1ED0D1-353E-46BA-A760-7811C5A24A6D}" destId="{861FC90D-17A0-4D88-8DEF-812D04C6A4A8}" srcOrd="2" destOrd="0" presId="urn:microsoft.com/office/officeart/2005/8/layout/cycle2"/>
    <dgm:cxn modelId="{B95F20DE-42CC-40D6-B1AF-09F8EF6478B8}" type="presParOf" srcId="{AF1ED0D1-353E-46BA-A760-7811C5A24A6D}" destId="{B2C22CD0-D230-4E32-8D0D-09BC27981B84}" srcOrd="3" destOrd="0" presId="urn:microsoft.com/office/officeart/2005/8/layout/cycle2"/>
    <dgm:cxn modelId="{E7D1E574-A63A-4D5A-B86A-A8339577482E}" type="presParOf" srcId="{B2C22CD0-D230-4E32-8D0D-09BC27981B84}" destId="{7968CE41-A72E-4CF7-B2E4-2B5335644711}" srcOrd="0" destOrd="0" presId="urn:microsoft.com/office/officeart/2005/8/layout/cycle2"/>
    <dgm:cxn modelId="{C766090E-AB94-4D5F-B99C-4D94C1EB15A5}" type="presParOf" srcId="{AF1ED0D1-353E-46BA-A760-7811C5A24A6D}" destId="{B316A71C-D5C3-47FA-94E8-2475944D50B6}" srcOrd="4" destOrd="0" presId="urn:microsoft.com/office/officeart/2005/8/layout/cycle2"/>
    <dgm:cxn modelId="{9A1D6F00-0C3C-4252-86AC-69D4BD6923AC}" type="presParOf" srcId="{AF1ED0D1-353E-46BA-A760-7811C5A24A6D}" destId="{A4C36989-EAE8-4A61-9D83-4CA5C6C738C4}" srcOrd="5" destOrd="0" presId="urn:microsoft.com/office/officeart/2005/8/layout/cycle2"/>
    <dgm:cxn modelId="{2D3434F8-6E8C-482E-86BA-08109AC23E8A}" type="presParOf" srcId="{A4C36989-EAE8-4A61-9D83-4CA5C6C738C4}" destId="{447BF971-7180-4B5A-92E0-B63E142C727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EE8050-74DA-40DF-A34A-6F6847452474}">
      <dsp:nvSpPr>
        <dsp:cNvPr id="0" name=""/>
        <dsp:cNvSpPr/>
      </dsp:nvSpPr>
      <dsp:spPr>
        <a:xfrm>
          <a:off x="1963396" y="193"/>
          <a:ext cx="2252799" cy="196030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CR" sz="2000" kern="1200" dirty="0"/>
            <a:t>Política Regulatoria</a:t>
          </a:r>
        </a:p>
      </dsp:txBody>
      <dsp:txXfrm>
        <a:off x="2293311" y="287273"/>
        <a:ext cx="1592969" cy="1386142"/>
      </dsp:txXfrm>
    </dsp:sp>
    <dsp:sp modelId="{DFE8F9CD-3978-4C75-8782-74F4EE8F4488}">
      <dsp:nvSpPr>
        <dsp:cNvPr id="0" name=""/>
        <dsp:cNvSpPr/>
      </dsp:nvSpPr>
      <dsp:spPr>
        <a:xfrm rot="3600000">
          <a:off x="3575343" y="1900903"/>
          <a:ext cx="473850" cy="6616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s-CR" sz="3000" kern="1200"/>
        </a:p>
      </dsp:txBody>
      <dsp:txXfrm>
        <a:off x="3610882" y="1971668"/>
        <a:ext cx="331695" cy="396962"/>
      </dsp:txXfrm>
    </dsp:sp>
    <dsp:sp modelId="{861FC90D-17A0-4D88-8DEF-812D04C6A4A8}">
      <dsp:nvSpPr>
        <dsp:cNvPr id="0" name=""/>
        <dsp:cNvSpPr/>
      </dsp:nvSpPr>
      <dsp:spPr>
        <a:xfrm>
          <a:off x="3224912" y="2553121"/>
          <a:ext cx="2677636" cy="196030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CR" sz="2000" kern="1200" dirty="0"/>
            <a:t>Aspectos de Implementación</a:t>
          </a:r>
        </a:p>
      </dsp:txBody>
      <dsp:txXfrm>
        <a:off x="3617043" y="2840201"/>
        <a:ext cx="1893374" cy="1386142"/>
      </dsp:txXfrm>
    </dsp:sp>
    <dsp:sp modelId="{B2C22CD0-D230-4E32-8D0D-09BC27981B84}">
      <dsp:nvSpPr>
        <dsp:cNvPr id="0" name=""/>
        <dsp:cNvSpPr/>
      </dsp:nvSpPr>
      <dsp:spPr>
        <a:xfrm rot="10885234">
          <a:off x="2737902" y="3161469"/>
          <a:ext cx="344764" cy="6616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s-CR" sz="3000" kern="1200"/>
        </a:p>
      </dsp:txBody>
      <dsp:txXfrm rot="10800000">
        <a:off x="2841315" y="3295071"/>
        <a:ext cx="241335" cy="396962"/>
      </dsp:txXfrm>
    </dsp:sp>
    <dsp:sp modelId="{B316A71C-D5C3-47FA-94E8-2475944D50B6}">
      <dsp:nvSpPr>
        <dsp:cNvPr id="0" name=""/>
        <dsp:cNvSpPr/>
      </dsp:nvSpPr>
      <dsp:spPr>
        <a:xfrm>
          <a:off x="263933" y="2475159"/>
          <a:ext cx="2311941" cy="196030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s-CR" sz="2000" kern="1200" dirty="0"/>
            <a:t>Diseño Metodología Estándar</a:t>
          </a:r>
          <a:endParaRPr lang="es-CR" sz="1800" kern="1200" dirty="0"/>
        </a:p>
      </dsp:txBody>
      <dsp:txXfrm>
        <a:off x="602509" y="2762239"/>
        <a:ext cx="1634789" cy="1386142"/>
      </dsp:txXfrm>
    </dsp:sp>
    <dsp:sp modelId="{A4C36989-EAE8-4A61-9D83-4CA5C6C738C4}">
      <dsp:nvSpPr>
        <dsp:cNvPr id="0" name=""/>
        <dsp:cNvSpPr/>
      </dsp:nvSpPr>
      <dsp:spPr>
        <a:xfrm rot="18240484">
          <a:off x="1999814" y="1895948"/>
          <a:ext cx="498031" cy="6616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es-CR" sz="3000" kern="1200"/>
        </a:p>
      </dsp:txBody>
      <dsp:txXfrm>
        <a:off x="2032736" y="2090195"/>
        <a:ext cx="348622" cy="39696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B72580-A87D-4202-A639-B7B4132F4909}" type="datetimeFigureOut">
              <a:rPr lang="es-CR" smtClean="0"/>
              <a:t>23/6/2021</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616CA0-187E-434D-9730-5CED7D18E466}" type="slidenum">
              <a:rPr lang="es-CR" smtClean="0"/>
              <a:t>‹Nº›</a:t>
            </a:fld>
            <a:endParaRPr lang="es-CR"/>
          </a:p>
        </p:txBody>
      </p:sp>
    </p:spTree>
    <p:extLst>
      <p:ext uri="{BB962C8B-B14F-4D97-AF65-F5344CB8AC3E}">
        <p14:creationId xmlns:p14="http://schemas.microsoft.com/office/powerpoint/2010/main" val="511393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lvl1pPr>
              <a:defRPr b="1">
                <a:solidFill>
                  <a:schemeClr val="bg1"/>
                </a:solidFill>
                <a:latin typeface="Cambria" panose="02040503050406030204" pitchFamily="18" charset="0"/>
              </a:defRPr>
            </a:lvl1pPr>
          </a:lstStyle>
          <a:p>
            <a:r>
              <a:rPr lang="es-ES"/>
              <a:t>Haga clic para modificar el estilo de título del patrón</a:t>
            </a:r>
            <a:endParaRPr lang="es-ES" dirty="0"/>
          </a:p>
        </p:txBody>
      </p:sp>
      <p:sp>
        <p:nvSpPr>
          <p:cNvPr id="3" name="Subtítulo 2"/>
          <p:cNvSpPr>
            <a:spLocks noGrp="1"/>
          </p:cNvSpPr>
          <p:nvPr>
            <p:ph type="subTitle" idx="1"/>
          </p:nvPr>
        </p:nvSpPr>
        <p:spPr>
          <a:xfrm>
            <a:off x="1828800" y="3886200"/>
            <a:ext cx="8534400" cy="1752600"/>
          </a:xfrm>
        </p:spPr>
        <p:txBody>
          <a:bodyPr/>
          <a:lstStyle>
            <a:lvl1pPr marL="0" indent="0" algn="ctr">
              <a:buNone/>
              <a:defRPr b="0">
                <a:solidFill>
                  <a:schemeClr val="bg1"/>
                </a:solidFill>
                <a:latin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S" dirty="0"/>
          </a:p>
        </p:txBody>
      </p:sp>
      <p:sp>
        <p:nvSpPr>
          <p:cNvPr id="4" name="Marcador de fecha 3"/>
          <p:cNvSpPr>
            <a:spLocks noGrp="1"/>
          </p:cNvSpPr>
          <p:nvPr>
            <p:ph type="dt" sz="half" idx="10"/>
          </p:nvPr>
        </p:nvSpPr>
        <p:spPr/>
        <p:txBody>
          <a:bodyPr/>
          <a:lstStyle>
            <a:lvl1pPr>
              <a:defRPr>
                <a:solidFill>
                  <a:schemeClr val="tx1"/>
                </a:solidFill>
                <a:latin typeface="Cambria" panose="02040503050406030204" pitchFamily="18" charset="0"/>
              </a:defRPr>
            </a:lvl1pPr>
          </a:lstStyle>
          <a:p>
            <a:fld id="{40D6E81B-DF52-410E-B487-6E803CDA4987}" type="datetimeFigureOut">
              <a:rPr lang="es-CR" smtClean="0"/>
              <a:t>23/6/2021</a:t>
            </a:fld>
            <a:endParaRPr lang="es-CR"/>
          </a:p>
        </p:txBody>
      </p:sp>
      <p:sp>
        <p:nvSpPr>
          <p:cNvPr id="5" name="Marcador de pie de página 4"/>
          <p:cNvSpPr>
            <a:spLocks noGrp="1"/>
          </p:cNvSpPr>
          <p:nvPr>
            <p:ph type="ftr" sz="quarter" idx="11"/>
          </p:nvPr>
        </p:nvSpPr>
        <p:spPr/>
        <p:txBody>
          <a:bodyPr/>
          <a:lstStyle>
            <a:lvl1pPr>
              <a:defRPr>
                <a:solidFill>
                  <a:schemeClr val="tx1"/>
                </a:solidFill>
                <a:latin typeface="Cambria" panose="02040503050406030204" pitchFamily="18" charset="0"/>
              </a:defRPr>
            </a:lvl1pPr>
          </a:lstStyle>
          <a:p>
            <a:endParaRPr lang="es-CR"/>
          </a:p>
        </p:txBody>
      </p:sp>
      <p:sp>
        <p:nvSpPr>
          <p:cNvPr id="6" name="Marcador de número de diapositiva 5"/>
          <p:cNvSpPr>
            <a:spLocks noGrp="1"/>
          </p:cNvSpPr>
          <p:nvPr>
            <p:ph type="sldNum" sz="quarter" idx="12"/>
          </p:nvPr>
        </p:nvSpPr>
        <p:spPr/>
        <p:txBody>
          <a:bodyPr/>
          <a:lstStyle>
            <a:lvl1pPr>
              <a:defRPr>
                <a:solidFill>
                  <a:schemeClr val="tx1"/>
                </a:solidFill>
                <a:latin typeface="Cambria" panose="02040503050406030204" pitchFamily="18" charset="0"/>
              </a:defRPr>
            </a:lvl1pPr>
          </a:lstStyle>
          <a:p>
            <a:fld id="{DA7E2B18-C496-4F48-943E-50392FA857A7}" type="slidenum">
              <a:rPr lang="es-CR" smtClean="0"/>
              <a:t>‹Nº›</a:t>
            </a:fld>
            <a:endParaRPr lang="es-CR"/>
          </a:p>
        </p:txBody>
      </p:sp>
    </p:spTree>
    <p:extLst>
      <p:ext uri="{BB962C8B-B14F-4D97-AF65-F5344CB8AC3E}">
        <p14:creationId xmlns:p14="http://schemas.microsoft.com/office/powerpoint/2010/main" val="227345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48343" y="94117"/>
            <a:ext cx="10972800" cy="1143000"/>
          </a:xfrm>
        </p:spPr>
        <p:txBody>
          <a:bodyPr/>
          <a:lstStyle>
            <a:lvl1pPr>
              <a:defRPr>
                <a:solidFill>
                  <a:schemeClr val="bg1"/>
                </a:solidFill>
                <a:latin typeface="Cambria" panose="02040503050406030204" pitchFamily="18" charset="0"/>
              </a:defRPr>
            </a:lvl1pPr>
          </a:lstStyle>
          <a:p>
            <a:r>
              <a:rPr lang="es-ES"/>
              <a:t>Haga clic para modificar el estilo de título del patrón</a:t>
            </a:r>
            <a:endParaRPr lang="es-ES" dirty="0"/>
          </a:p>
        </p:txBody>
      </p:sp>
      <p:sp>
        <p:nvSpPr>
          <p:cNvPr id="3" name="Marcador de contenido 2"/>
          <p:cNvSpPr>
            <a:spLocks noGrp="1"/>
          </p:cNvSpPr>
          <p:nvPr>
            <p:ph idx="1"/>
          </p:nvPr>
        </p:nvSpPr>
        <p:spPr/>
        <p:txBody>
          <a:bodyPr/>
          <a:lstStyle>
            <a:lvl1pPr>
              <a:defRPr>
                <a:latin typeface="Cambria" panose="02040503050406030204" pitchFamily="18" charset="0"/>
              </a:defRPr>
            </a:lvl1pPr>
            <a:lvl2pPr>
              <a:defRPr>
                <a:latin typeface="Cambria" panose="02040503050406030204" pitchFamily="18" charset="0"/>
              </a:defRPr>
            </a:lvl2pPr>
            <a:lvl3pPr>
              <a:defRPr>
                <a:latin typeface="Cambria" panose="02040503050406030204" pitchFamily="18" charset="0"/>
              </a:defRPr>
            </a:lvl3pPr>
            <a:lvl4pPr>
              <a:defRPr>
                <a:latin typeface="Cambria" panose="02040503050406030204" pitchFamily="18" charset="0"/>
              </a:defRPr>
            </a:lvl4pPr>
            <a:lvl5pPr>
              <a:defRPr>
                <a:latin typeface="Cambria" panose="02040503050406030204" pitchFamily="18" charset="0"/>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solidFill>
                  <a:schemeClr val="tx1"/>
                </a:solidFill>
              </a:defRPr>
            </a:lvl1pPr>
          </a:lstStyle>
          <a:p>
            <a:fld id="{40D6E81B-DF52-410E-B487-6E803CDA4987}" type="datetimeFigureOut">
              <a:rPr lang="es-CR" smtClean="0"/>
              <a:t>23/6/2021</a:t>
            </a:fld>
            <a:endParaRPr lang="es-CR"/>
          </a:p>
        </p:txBody>
      </p:sp>
      <p:sp>
        <p:nvSpPr>
          <p:cNvPr id="5" name="Marcador de pie de página 4"/>
          <p:cNvSpPr>
            <a:spLocks noGrp="1"/>
          </p:cNvSpPr>
          <p:nvPr>
            <p:ph type="ftr" sz="quarter" idx="11"/>
          </p:nvPr>
        </p:nvSpPr>
        <p:spPr/>
        <p:txBody>
          <a:bodyPr/>
          <a:lstStyle>
            <a:lvl1pPr>
              <a:defRPr>
                <a:solidFill>
                  <a:schemeClr val="tx1"/>
                </a:solidFill>
              </a:defRPr>
            </a:lvl1pPr>
          </a:lstStyle>
          <a:p>
            <a:endParaRPr lang="es-CR"/>
          </a:p>
        </p:txBody>
      </p:sp>
      <p:sp>
        <p:nvSpPr>
          <p:cNvPr id="6" name="Marcador de número de diapositiva 5"/>
          <p:cNvSpPr>
            <a:spLocks noGrp="1"/>
          </p:cNvSpPr>
          <p:nvPr>
            <p:ph type="sldNum" sz="quarter" idx="12"/>
          </p:nvPr>
        </p:nvSpPr>
        <p:spPr>
          <a:xfrm>
            <a:off x="9347200" y="6489247"/>
            <a:ext cx="2844800" cy="365125"/>
          </a:xfrm>
        </p:spPr>
        <p:txBody>
          <a:bodyPr/>
          <a:lstStyle>
            <a:lvl1pPr>
              <a:defRPr>
                <a:solidFill>
                  <a:schemeClr val="tx1"/>
                </a:solidFill>
              </a:defRPr>
            </a:lvl1pPr>
          </a:lstStyle>
          <a:p>
            <a:fld id="{DA7E2B18-C496-4F48-943E-50392FA857A7}" type="slidenum">
              <a:rPr lang="es-CR" smtClean="0"/>
              <a:t>‹Nº›</a:t>
            </a:fld>
            <a:endParaRPr lang="es-CR"/>
          </a:p>
        </p:txBody>
      </p:sp>
    </p:spTree>
    <p:extLst>
      <p:ext uri="{BB962C8B-B14F-4D97-AF65-F5344CB8AC3E}">
        <p14:creationId xmlns:p14="http://schemas.microsoft.com/office/powerpoint/2010/main" val="93851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91887" y="90488"/>
            <a:ext cx="10972800" cy="1143000"/>
          </a:xfrm>
        </p:spPr>
        <p:txBody>
          <a:bodyPr/>
          <a:lstStyle>
            <a:lvl1pPr>
              <a:defRPr>
                <a:solidFill>
                  <a:schemeClr val="bg1"/>
                </a:solidFill>
                <a:latin typeface="Cambria" panose="02040503050406030204" pitchFamily="18" charset="0"/>
              </a:defRPr>
            </a:lvl1p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lvl1pPr>
              <a:defRPr sz="2800">
                <a:latin typeface="Cambria" panose="02040503050406030204" pitchFamily="18" charset="0"/>
              </a:defRPr>
            </a:lvl1pPr>
            <a:lvl2pPr>
              <a:defRPr sz="2400">
                <a:latin typeface="Cambria" panose="02040503050406030204" pitchFamily="18" charset="0"/>
              </a:defRPr>
            </a:lvl2pPr>
            <a:lvl3pPr>
              <a:defRPr sz="2000">
                <a:latin typeface="Cambria" panose="02040503050406030204" pitchFamily="18" charset="0"/>
              </a:defRPr>
            </a:lvl3pPr>
            <a:lvl4pPr>
              <a:defRPr sz="1800">
                <a:latin typeface="Cambria" panose="02040503050406030204" pitchFamily="18" charset="0"/>
              </a:defRPr>
            </a:lvl4pPr>
            <a:lvl5pPr>
              <a:defRPr sz="1800">
                <a:latin typeface="Cambria" panose="02040503050406030204" pitchFamily="18" charset="0"/>
              </a:defRPr>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lvl1pPr>
              <a:defRPr sz="2800">
                <a:latin typeface="Cambria" panose="02040503050406030204" pitchFamily="18" charset="0"/>
              </a:defRPr>
            </a:lvl1pPr>
            <a:lvl2pPr>
              <a:defRPr sz="2400">
                <a:latin typeface="Cambria" panose="02040503050406030204" pitchFamily="18" charset="0"/>
              </a:defRPr>
            </a:lvl2pPr>
            <a:lvl3pPr>
              <a:defRPr sz="2000">
                <a:latin typeface="Cambria" panose="02040503050406030204" pitchFamily="18" charset="0"/>
              </a:defRPr>
            </a:lvl3pPr>
            <a:lvl4pPr>
              <a:defRPr sz="1800">
                <a:latin typeface="Cambria" panose="02040503050406030204" pitchFamily="18" charset="0"/>
              </a:defRPr>
            </a:lvl4pPr>
            <a:lvl5pPr>
              <a:defRPr sz="1800">
                <a:latin typeface="Cambria" panose="02040503050406030204" pitchFamily="18" charset="0"/>
              </a:defRPr>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solidFill>
                  <a:schemeClr val="tx1"/>
                </a:solidFill>
                <a:latin typeface="Cambria" panose="02040503050406030204" pitchFamily="18" charset="0"/>
              </a:defRPr>
            </a:lvl1pPr>
          </a:lstStyle>
          <a:p>
            <a:fld id="{40D6E81B-DF52-410E-B487-6E803CDA4987}" type="datetimeFigureOut">
              <a:rPr lang="es-CR" smtClean="0"/>
              <a:t>23/6/2021</a:t>
            </a:fld>
            <a:endParaRPr lang="es-CR"/>
          </a:p>
        </p:txBody>
      </p:sp>
      <p:sp>
        <p:nvSpPr>
          <p:cNvPr id="6" name="Marcador de pie de página 5"/>
          <p:cNvSpPr>
            <a:spLocks noGrp="1"/>
          </p:cNvSpPr>
          <p:nvPr>
            <p:ph type="ftr" sz="quarter" idx="11"/>
          </p:nvPr>
        </p:nvSpPr>
        <p:spPr/>
        <p:txBody>
          <a:bodyPr/>
          <a:lstStyle>
            <a:lvl1pPr>
              <a:defRPr>
                <a:solidFill>
                  <a:schemeClr val="tx1"/>
                </a:solidFill>
                <a:latin typeface="Cambria" panose="02040503050406030204" pitchFamily="18" charset="0"/>
              </a:defRPr>
            </a:lvl1pPr>
          </a:lstStyle>
          <a:p>
            <a:endParaRPr lang="es-CR"/>
          </a:p>
        </p:txBody>
      </p:sp>
      <p:sp>
        <p:nvSpPr>
          <p:cNvPr id="7" name="Marcador de número de diapositiva 6"/>
          <p:cNvSpPr>
            <a:spLocks noGrp="1"/>
          </p:cNvSpPr>
          <p:nvPr>
            <p:ph type="sldNum" sz="quarter" idx="12"/>
          </p:nvPr>
        </p:nvSpPr>
        <p:spPr>
          <a:xfrm>
            <a:off x="9347200" y="6492876"/>
            <a:ext cx="2844800" cy="365125"/>
          </a:xfrm>
        </p:spPr>
        <p:txBody>
          <a:bodyPr/>
          <a:lstStyle>
            <a:lvl1pPr>
              <a:defRPr>
                <a:solidFill>
                  <a:schemeClr val="tx1"/>
                </a:solidFill>
                <a:latin typeface="Cambria" panose="02040503050406030204" pitchFamily="18" charset="0"/>
              </a:defRPr>
            </a:lvl1pPr>
          </a:lstStyle>
          <a:p>
            <a:fld id="{DA7E2B18-C496-4F48-943E-50392FA857A7}" type="slidenum">
              <a:rPr lang="es-CR" smtClean="0"/>
              <a:t>‹Nº›</a:t>
            </a:fld>
            <a:endParaRPr lang="es-CR"/>
          </a:p>
        </p:txBody>
      </p:sp>
    </p:spTree>
    <p:extLst>
      <p:ext uri="{BB962C8B-B14F-4D97-AF65-F5344CB8AC3E}">
        <p14:creationId xmlns:p14="http://schemas.microsoft.com/office/powerpoint/2010/main" val="77591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ó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37459" y="86859"/>
            <a:ext cx="10972800" cy="1143000"/>
          </a:xfrm>
        </p:spPr>
        <p:txBody>
          <a:bodyPr/>
          <a:lstStyle>
            <a:lvl1pPr>
              <a:defRPr>
                <a:solidFill>
                  <a:schemeClr val="bg1"/>
                </a:solidFill>
                <a:latin typeface="Cambria" panose="02040503050406030204" pitchFamily="18" charset="0"/>
              </a:defRPr>
            </a:lvl1pPr>
          </a:lstStyle>
          <a:p>
            <a:r>
              <a:rPr lang="es-ES"/>
              <a:t>Haga clic para modificar el estilo de título del patrón</a:t>
            </a:r>
            <a:endParaRPr lang="es-ES" dirty="0"/>
          </a:p>
        </p:txBody>
      </p:sp>
      <p:sp>
        <p:nvSpPr>
          <p:cNvPr id="3" name="Marcador de fecha 2"/>
          <p:cNvSpPr>
            <a:spLocks noGrp="1"/>
          </p:cNvSpPr>
          <p:nvPr>
            <p:ph type="dt" sz="half" idx="10"/>
          </p:nvPr>
        </p:nvSpPr>
        <p:spPr/>
        <p:txBody>
          <a:bodyPr/>
          <a:lstStyle>
            <a:lvl1pPr>
              <a:defRPr>
                <a:solidFill>
                  <a:schemeClr val="tx1"/>
                </a:solidFill>
                <a:latin typeface="Cambria" panose="02040503050406030204" pitchFamily="18" charset="0"/>
              </a:defRPr>
            </a:lvl1pPr>
          </a:lstStyle>
          <a:p>
            <a:fld id="{40D6E81B-DF52-410E-B487-6E803CDA4987}" type="datetimeFigureOut">
              <a:rPr lang="es-CR" smtClean="0"/>
              <a:t>23/6/2021</a:t>
            </a:fld>
            <a:endParaRPr lang="es-CR"/>
          </a:p>
        </p:txBody>
      </p:sp>
      <p:sp>
        <p:nvSpPr>
          <p:cNvPr id="4" name="Marcador de pie de página 3"/>
          <p:cNvSpPr>
            <a:spLocks noGrp="1"/>
          </p:cNvSpPr>
          <p:nvPr>
            <p:ph type="ftr" sz="quarter" idx="11"/>
          </p:nvPr>
        </p:nvSpPr>
        <p:spPr/>
        <p:txBody>
          <a:bodyPr/>
          <a:lstStyle>
            <a:lvl1pPr>
              <a:defRPr>
                <a:solidFill>
                  <a:schemeClr val="tx1"/>
                </a:solidFill>
                <a:latin typeface="Cambria" panose="02040503050406030204" pitchFamily="18" charset="0"/>
              </a:defRPr>
            </a:lvl1pPr>
          </a:lstStyle>
          <a:p>
            <a:endParaRPr lang="es-CR"/>
          </a:p>
        </p:txBody>
      </p:sp>
      <p:sp>
        <p:nvSpPr>
          <p:cNvPr id="5" name="Marcador de número de diapositiva 4"/>
          <p:cNvSpPr>
            <a:spLocks noGrp="1"/>
          </p:cNvSpPr>
          <p:nvPr>
            <p:ph type="sldNum" sz="quarter" idx="12"/>
          </p:nvPr>
        </p:nvSpPr>
        <p:spPr>
          <a:xfrm>
            <a:off x="9347200" y="6481083"/>
            <a:ext cx="2844800" cy="365125"/>
          </a:xfrm>
        </p:spPr>
        <p:txBody>
          <a:bodyPr/>
          <a:lstStyle>
            <a:lvl1pPr>
              <a:defRPr>
                <a:solidFill>
                  <a:schemeClr val="tx1"/>
                </a:solidFill>
                <a:latin typeface="Cambria" panose="02040503050406030204" pitchFamily="18" charset="0"/>
              </a:defRPr>
            </a:lvl1pPr>
          </a:lstStyle>
          <a:p>
            <a:fld id="{DA7E2B18-C496-4F48-943E-50392FA857A7}" type="slidenum">
              <a:rPr lang="es-CR" smtClean="0"/>
              <a:t>‹Nº›</a:t>
            </a:fld>
            <a:endParaRPr lang="es-CR"/>
          </a:p>
        </p:txBody>
      </p:sp>
    </p:spTree>
    <p:extLst>
      <p:ext uri="{BB962C8B-B14F-4D97-AF65-F5344CB8AC3E}">
        <p14:creationId xmlns:p14="http://schemas.microsoft.com/office/powerpoint/2010/main" val="2538345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0D6E81B-DF52-410E-B487-6E803CDA4987}" type="datetimeFigureOut">
              <a:rPr lang="es-CR" smtClean="0"/>
              <a:t>23/6/2021</a:t>
            </a:fld>
            <a:endParaRPr lang="es-CR"/>
          </a:p>
        </p:txBody>
      </p:sp>
      <p:sp>
        <p:nvSpPr>
          <p:cNvPr id="3" name="Marcador de pie de página 2"/>
          <p:cNvSpPr>
            <a:spLocks noGrp="1"/>
          </p:cNvSpPr>
          <p:nvPr>
            <p:ph type="ftr" sz="quarter" idx="11"/>
          </p:nvPr>
        </p:nvSpPr>
        <p:spPr/>
        <p:txBody>
          <a:bodyPr/>
          <a:lstStyle/>
          <a:p>
            <a:endParaRPr lang="es-CR"/>
          </a:p>
        </p:txBody>
      </p:sp>
      <p:sp>
        <p:nvSpPr>
          <p:cNvPr id="4" name="Marcador de número de diapositiva 3"/>
          <p:cNvSpPr>
            <a:spLocks noGrp="1"/>
          </p:cNvSpPr>
          <p:nvPr>
            <p:ph type="sldNum" sz="quarter" idx="12"/>
          </p:nvPr>
        </p:nvSpPr>
        <p:spPr/>
        <p:txBody>
          <a:bodyPr/>
          <a:lstStyle/>
          <a:p>
            <a:fld id="{DA7E2B18-C496-4F48-943E-50392FA857A7}" type="slidenum">
              <a:rPr lang="es-CR" smtClean="0"/>
              <a:t>‹Nº›</a:t>
            </a:fld>
            <a:endParaRPr lang="es-CR"/>
          </a:p>
        </p:txBody>
      </p:sp>
    </p:spTree>
    <p:extLst>
      <p:ext uri="{BB962C8B-B14F-4D97-AF65-F5344CB8AC3E}">
        <p14:creationId xmlns:p14="http://schemas.microsoft.com/office/powerpoint/2010/main" val="10764766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GB"/>
              <a:t>Clic para editar título</a:t>
            </a:r>
            <a:endParaRPr lang="es-ES"/>
          </a:p>
        </p:txBody>
      </p:sp>
      <p:sp>
        <p:nvSpPr>
          <p:cNvPr id="3" name="Marcador de tex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a:t>Haga clic para modificar el estilo de texto del patrón</a:t>
            </a:r>
          </a:p>
          <a:p>
            <a:pPr lvl="1"/>
            <a:r>
              <a:rPr lang="en-GB"/>
              <a:t>Segundo nivel</a:t>
            </a:r>
          </a:p>
          <a:p>
            <a:pPr lvl="2"/>
            <a:r>
              <a:rPr lang="en-GB"/>
              <a:t>Tercer nivel</a:t>
            </a:r>
          </a:p>
          <a:p>
            <a:pPr lvl="3"/>
            <a:r>
              <a:rPr lang="en-GB"/>
              <a:t>Cuarto nivel</a:t>
            </a:r>
          </a:p>
          <a:p>
            <a:pPr lvl="4"/>
            <a:r>
              <a:rPr lang="en-GB"/>
              <a:t>Quinto nivel</a:t>
            </a:r>
            <a:endParaRPr lang="es-ES"/>
          </a:p>
        </p:txBody>
      </p:sp>
      <p:sp>
        <p:nvSpPr>
          <p:cNvPr id="4" name="Marcador de fech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6E81B-DF52-410E-B487-6E803CDA4987}" type="datetimeFigureOut">
              <a:rPr lang="es-CR" smtClean="0"/>
              <a:t>23/6/2021</a:t>
            </a:fld>
            <a:endParaRPr lang="es-CR"/>
          </a:p>
        </p:txBody>
      </p:sp>
      <p:sp>
        <p:nvSpPr>
          <p:cNvPr id="5" name="Marcador de pie de pá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E2B18-C496-4F48-943E-50392FA857A7}" type="slidenum">
              <a:rPr lang="es-CR" smtClean="0"/>
              <a:t>‹Nº›</a:t>
            </a:fld>
            <a:endParaRPr lang="es-CR"/>
          </a:p>
        </p:txBody>
      </p:sp>
    </p:spTree>
    <p:extLst>
      <p:ext uri="{BB962C8B-B14F-4D97-AF65-F5344CB8AC3E}">
        <p14:creationId xmlns:p14="http://schemas.microsoft.com/office/powerpoint/2010/main" val="132500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A6CBAD-9634-486D-A0E6-E2C7D66CDDBB}"/>
              </a:ext>
            </a:extLst>
          </p:cNvPr>
          <p:cNvSpPr>
            <a:spLocks noGrp="1"/>
          </p:cNvSpPr>
          <p:nvPr>
            <p:ph type="ctrTitle"/>
          </p:nvPr>
        </p:nvSpPr>
        <p:spPr/>
        <p:txBody>
          <a:bodyPr>
            <a:normAutofit fontScale="90000"/>
          </a:bodyPr>
          <a:lstStyle/>
          <a:p>
            <a:r>
              <a:rPr lang="es-CR" sz="3600" b="0" dirty="0"/>
              <a:t>Reunión Cámara de Bancos e Instituciones Financieras de Costa Rica</a:t>
            </a:r>
            <a:br>
              <a:rPr lang="es-CR" sz="3600" b="0" dirty="0"/>
            </a:br>
            <a:r>
              <a:rPr lang="es-CR" sz="3600" b="0" dirty="0"/>
              <a:t>Temas varios</a:t>
            </a:r>
            <a:br>
              <a:rPr lang="es-CR" sz="3600" b="0" dirty="0"/>
            </a:br>
            <a:endParaRPr lang="es-CR" b="0" dirty="0">
              <a:solidFill>
                <a:srgbClr val="FFC000"/>
              </a:solidFill>
            </a:endParaRPr>
          </a:p>
        </p:txBody>
      </p:sp>
      <p:sp>
        <p:nvSpPr>
          <p:cNvPr id="3" name="Subtítulo 2">
            <a:extLst>
              <a:ext uri="{FF2B5EF4-FFF2-40B4-BE49-F238E27FC236}">
                <a16:creationId xmlns:a16="http://schemas.microsoft.com/office/drawing/2014/main" id="{4C52815A-AF6E-4C46-8B0B-769F28EE6F3D}"/>
              </a:ext>
            </a:extLst>
          </p:cNvPr>
          <p:cNvSpPr>
            <a:spLocks noGrp="1"/>
          </p:cNvSpPr>
          <p:nvPr>
            <p:ph type="subTitle" idx="1"/>
          </p:nvPr>
        </p:nvSpPr>
        <p:spPr>
          <a:xfrm>
            <a:off x="1828800" y="4166118"/>
            <a:ext cx="8534400" cy="1752600"/>
          </a:xfrm>
        </p:spPr>
        <p:txBody>
          <a:bodyPr/>
          <a:lstStyle/>
          <a:p>
            <a:r>
              <a:rPr lang="es-CR" dirty="0"/>
              <a:t>Mayo, 2021</a:t>
            </a:r>
          </a:p>
        </p:txBody>
      </p:sp>
    </p:spTree>
    <p:extLst>
      <p:ext uri="{BB962C8B-B14F-4D97-AF65-F5344CB8AC3E}">
        <p14:creationId xmlns:p14="http://schemas.microsoft.com/office/powerpoint/2010/main" val="1734558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7D6F9-2839-41A5-94CF-52C259DE59E1}"/>
              </a:ext>
            </a:extLst>
          </p:cNvPr>
          <p:cNvSpPr>
            <a:spLocks noGrp="1"/>
          </p:cNvSpPr>
          <p:nvPr>
            <p:ph type="title"/>
          </p:nvPr>
        </p:nvSpPr>
        <p:spPr/>
        <p:txBody>
          <a:bodyPr/>
          <a:lstStyle/>
          <a:p>
            <a:r>
              <a:rPr lang="es-CR" dirty="0"/>
              <a:t>Estado de la consulta </a:t>
            </a:r>
          </a:p>
        </p:txBody>
      </p:sp>
      <p:sp>
        <p:nvSpPr>
          <p:cNvPr id="6" name="Marcador de contenido 5">
            <a:extLst>
              <a:ext uri="{FF2B5EF4-FFF2-40B4-BE49-F238E27FC236}">
                <a16:creationId xmlns:a16="http://schemas.microsoft.com/office/drawing/2014/main" id="{B9C09650-39B1-423C-96D7-07C0C8B98A2C}"/>
              </a:ext>
            </a:extLst>
          </p:cNvPr>
          <p:cNvSpPr>
            <a:spLocks noGrp="1"/>
          </p:cNvSpPr>
          <p:nvPr>
            <p:ph idx="1"/>
          </p:nvPr>
        </p:nvSpPr>
        <p:spPr/>
        <p:txBody>
          <a:bodyPr>
            <a:normAutofit/>
          </a:bodyPr>
          <a:lstStyle/>
          <a:p>
            <a:pPr marL="0" indent="0">
              <a:buNone/>
            </a:pPr>
            <a:r>
              <a:rPr lang="es-CR" dirty="0"/>
              <a:t>2. Diseño de la Metodología Estándar</a:t>
            </a:r>
          </a:p>
          <a:p>
            <a:pPr marL="800100" lvl="1" indent="-342900" algn="just">
              <a:buFont typeface="Arial" panose="020B0604020202020204" pitchFamily="34" charset="0"/>
              <a:buChar char="•"/>
            </a:pPr>
            <a:r>
              <a:rPr lang="es-CR" dirty="0"/>
              <a:t>Segmentación: 1-21 / RIF / </a:t>
            </a:r>
            <a:r>
              <a:rPr lang="es-CR" dirty="0">
                <a:solidFill>
                  <a:schemeClr val="tx2"/>
                </a:solidFill>
              </a:rPr>
              <a:t>BUST</a:t>
            </a:r>
            <a:r>
              <a:rPr lang="es-CR" dirty="0"/>
              <a:t> / </a:t>
            </a:r>
            <a:r>
              <a:rPr lang="es-CR" dirty="0">
                <a:solidFill>
                  <a:schemeClr val="tx2"/>
                </a:solidFill>
              </a:rPr>
              <a:t>INTERNA</a:t>
            </a:r>
          </a:p>
          <a:p>
            <a:pPr marL="800100" lvl="1" indent="-342900" algn="just">
              <a:buFont typeface="Arial" panose="020B0604020202020204" pitchFamily="34" charset="0"/>
              <a:buChar char="•"/>
            </a:pPr>
            <a:r>
              <a:rPr lang="es-CR" dirty="0"/>
              <a:t>Calificación de la operación: ampliar concepto de </a:t>
            </a:r>
            <a:r>
              <a:rPr lang="es-CR" b="1" i="1" dirty="0"/>
              <a:t>“al día”</a:t>
            </a:r>
            <a:r>
              <a:rPr lang="es-CR" dirty="0"/>
              <a:t>, aclaración si las etapas son por operación o por cliente.</a:t>
            </a:r>
          </a:p>
          <a:p>
            <a:pPr marL="800100" lvl="1" indent="-342900" algn="just">
              <a:buFont typeface="Arial" panose="020B0604020202020204" pitchFamily="34" charset="0"/>
              <a:buChar char="•"/>
            </a:pPr>
            <a:r>
              <a:rPr lang="es-CR" dirty="0"/>
              <a:t>Garantías, incorporar otras garantías tales como: facturas sector privado, stand </a:t>
            </a:r>
            <a:r>
              <a:rPr lang="es-CR" dirty="0" err="1"/>
              <a:t>by</a:t>
            </a:r>
            <a:r>
              <a:rPr lang="es-CR" dirty="0"/>
              <a:t>.</a:t>
            </a:r>
          </a:p>
          <a:p>
            <a:pPr marL="800100" lvl="1" indent="-342900" algn="just">
              <a:buFont typeface="Arial" panose="020B0604020202020204" pitchFamily="34" charset="0"/>
              <a:buChar char="•"/>
            </a:pPr>
            <a:r>
              <a:rPr lang="es-CR" dirty="0"/>
              <a:t>Deudor con operación especial: ampliación definición.</a:t>
            </a:r>
          </a:p>
          <a:p>
            <a:endParaRPr lang="es-CR" dirty="0"/>
          </a:p>
        </p:txBody>
      </p:sp>
    </p:spTree>
    <p:extLst>
      <p:ext uri="{BB962C8B-B14F-4D97-AF65-F5344CB8AC3E}">
        <p14:creationId xmlns:p14="http://schemas.microsoft.com/office/powerpoint/2010/main" val="198340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92802D-AF85-488A-B403-17906AF18E44}"/>
              </a:ext>
            </a:extLst>
          </p:cNvPr>
          <p:cNvSpPr>
            <a:spLocks noGrp="1"/>
          </p:cNvSpPr>
          <p:nvPr>
            <p:ph type="title"/>
          </p:nvPr>
        </p:nvSpPr>
        <p:spPr/>
        <p:txBody>
          <a:bodyPr/>
          <a:lstStyle/>
          <a:p>
            <a:pPr algn="l"/>
            <a:r>
              <a:rPr lang="es-CR" dirty="0"/>
              <a:t>Segmentación</a:t>
            </a:r>
          </a:p>
        </p:txBody>
      </p:sp>
      <p:sp>
        <p:nvSpPr>
          <p:cNvPr id="3" name="Marcador de contenido 2">
            <a:extLst>
              <a:ext uri="{FF2B5EF4-FFF2-40B4-BE49-F238E27FC236}">
                <a16:creationId xmlns:a16="http://schemas.microsoft.com/office/drawing/2014/main" id="{CFA22F15-68D3-400A-8268-345FBD85B597}"/>
              </a:ext>
            </a:extLst>
          </p:cNvPr>
          <p:cNvSpPr>
            <a:spLocks noGrp="1"/>
          </p:cNvSpPr>
          <p:nvPr>
            <p:ph idx="1"/>
          </p:nvPr>
        </p:nvSpPr>
        <p:spPr/>
        <p:txBody>
          <a:bodyPr/>
          <a:lstStyle/>
          <a:p>
            <a:endParaRPr lang="es-CR" dirty="0"/>
          </a:p>
        </p:txBody>
      </p:sp>
      <p:pic>
        <p:nvPicPr>
          <p:cNvPr id="5" name="Imagen 4">
            <a:extLst>
              <a:ext uri="{FF2B5EF4-FFF2-40B4-BE49-F238E27FC236}">
                <a16:creationId xmlns:a16="http://schemas.microsoft.com/office/drawing/2014/main" id="{920388F5-415B-4BDA-90C2-EC99C7B35C82}"/>
              </a:ext>
            </a:extLst>
          </p:cNvPr>
          <p:cNvPicPr>
            <a:picLocks noChangeAspect="1"/>
          </p:cNvPicPr>
          <p:nvPr/>
        </p:nvPicPr>
        <p:blipFill>
          <a:blip r:embed="rId2"/>
          <a:stretch>
            <a:fillRect/>
          </a:stretch>
        </p:blipFill>
        <p:spPr>
          <a:xfrm>
            <a:off x="0" y="1420757"/>
            <a:ext cx="5830530" cy="1698767"/>
          </a:xfrm>
          <a:prstGeom prst="rect">
            <a:avLst/>
          </a:prstGeom>
          <a:solidFill>
            <a:schemeClr val="bg1">
              <a:lumMod val="95000"/>
            </a:schemeClr>
          </a:solidFill>
        </p:spPr>
      </p:pic>
      <p:pic>
        <p:nvPicPr>
          <p:cNvPr id="6" name="Imagen 5">
            <a:extLst>
              <a:ext uri="{FF2B5EF4-FFF2-40B4-BE49-F238E27FC236}">
                <a16:creationId xmlns:a16="http://schemas.microsoft.com/office/drawing/2014/main" id="{7C9BDDC6-4B42-4F83-8981-4332FFA4A16D}"/>
              </a:ext>
            </a:extLst>
          </p:cNvPr>
          <p:cNvPicPr>
            <a:picLocks noChangeAspect="1"/>
          </p:cNvPicPr>
          <p:nvPr/>
        </p:nvPicPr>
        <p:blipFill>
          <a:blip r:embed="rId3"/>
          <a:stretch>
            <a:fillRect/>
          </a:stretch>
        </p:blipFill>
        <p:spPr>
          <a:xfrm>
            <a:off x="1427044" y="6443144"/>
            <a:ext cx="2539459" cy="396823"/>
          </a:xfrm>
          <a:prstGeom prst="rect">
            <a:avLst/>
          </a:prstGeom>
          <a:solidFill>
            <a:schemeClr val="bg1">
              <a:lumMod val="95000"/>
            </a:schemeClr>
          </a:solidFill>
        </p:spPr>
      </p:pic>
      <p:pic>
        <p:nvPicPr>
          <p:cNvPr id="7" name="Imagen 6">
            <a:extLst>
              <a:ext uri="{FF2B5EF4-FFF2-40B4-BE49-F238E27FC236}">
                <a16:creationId xmlns:a16="http://schemas.microsoft.com/office/drawing/2014/main" id="{62F912C1-35F4-45AF-8FFB-2CFF0B938665}"/>
              </a:ext>
            </a:extLst>
          </p:cNvPr>
          <p:cNvPicPr>
            <a:picLocks noChangeAspect="1"/>
          </p:cNvPicPr>
          <p:nvPr/>
        </p:nvPicPr>
        <p:blipFill>
          <a:blip r:embed="rId4"/>
          <a:stretch>
            <a:fillRect/>
          </a:stretch>
        </p:blipFill>
        <p:spPr>
          <a:xfrm>
            <a:off x="72374" y="3174941"/>
            <a:ext cx="5758156" cy="1652532"/>
          </a:xfrm>
          <a:prstGeom prst="rect">
            <a:avLst/>
          </a:prstGeom>
          <a:solidFill>
            <a:schemeClr val="bg1">
              <a:lumMod val="95000"/>
            </a:schemeClr>
          </a:solidFill>
        </p:spPr>
      </p:pic>
      <p:pic>
        <p:nvPicPr>
          <p:cNvPr id="8" name="Imagen 7">
            <a:extLst>
              <a:ext uri="{FF2B5EF4-FFF2-40B4-BE49-F238E27FC236}">
                <a16:creationId xmlns:a16="http://schemas.microsoft.com/office/drawing/2014/main" id="{1202F57B-F7FB-4D62-B4AE-B44CB6ED6122}"/>
              </a:ext>
            </a:extLst>
          </p:cNvPr>
          <p:cNvPicPr>
            <a:picLocks noChangeAspect="1"/>
          </p:cNvPicPr>
          <p:nvPr/>
        </p:nvPicPr>
        <p:blipFill>
          <a:blip r:embed="rId5"/>
          <a:stretch>
            <a:fillRect/>
          </a:stretch>
        </p:blipFill>
        <p:spPr>
          <a:xfrm>
            <a:off x="-1" y="4843500"/>
            <a:ext cx="5830531" cy="1518367"/>
          </a:xfrm>
          <a:prstGeom prst="rect">
            <a:avLst/>
          </a:prstGeom>
        </p:spPr>
      </p:pic>
      <p:pic>
        <p:nvPicPr>
          <p:cNvPr id="10" name="Imagen 9">
            <a:extLst>
              <a:ext uri="{FF2B5EF4-FFF2-40B4-BE49-F238E27FC236}">
                <a16:creationId xmlns:a16="http://schemas.microsoft.com/office/drawing/2014/main" id="{A71A3684-7BAF-462D-AD89-45681F143C2A}"/>
              </a:ext>
            </a:extLst>
          </p:cNvPr>
          <p:cNvPicPr>
            <a:picLocks noChangeAspect="1"/>
          </p:cNvPicPr>
          <p:nvPr/>
        </p:nvPicPr>
        <p:blipFill>
          <a:blip r:embed="rId6"/>
          <a:stretch>
            <a:fillRect/>
          </a:stretch>
        </p:blipFill>
        <p:spPr>
          <a:xfrm>
            <a:off x="5978010" y="3656042"/>
            <a:ext cx="6141613" cy="1203319"/>
          </a:xfrm>
          <a:prstGeom prst="rect">
            <a:avLst/>
          </a:prstGeom>
        </p:spPr>
      </p:pic>
      <p:pic>
        <p:nvPicPr>
          <p:cNvPr id="11" name="Imagen 10">
            <a:extLst>
              <a:ext uri="{FF2B5EF4-FFF2-40B4-BE49-F238E27FC236}">
                <a16:creationId xmlns:a16="http://schemas.microsoft.com/office/drawing/2014/main" id="{07F1EAD9-D142-4DB5-BCC5-9D052DC917C1}"/>
              </a:ext>
            </a:extLst>
          </p:cNvPr>
          <p:cNvPicPr>
            <a:picLocks noChangeAspect="1"/>
          </p:cNvPicPr>
          <p:nvPr/>
        </p:nvPicPr>
        <p:blipFill>
          <a:blip r:embed="rId7"/>
          <a:stretch>
            <a:fillRect/>
          </a:stretch>
        </p:blipFill>
        <p:spPr>
          <a:xfrm>
            <a:off x="5978010" y="4910284"/>
            <a:ext cx="6141613" cy="1384797"/>
          </a:xfrm>
          <a:prstGeom prst="rect">
            <a:avLst/>
          </a:prstGeom>
        </p:spPr>
      </p:pic>
      <p:sp>
        <p:nvSpPr>
          <p:cNvPr id="12" name="CuadroTexto 11">
            <a:extLst>
              <a:ext uri="{FF2B5EF4-FFF2-40B4-BE49-F238E27FC236}">
                <a16:creationId xmlns:a16="http://schemas.microsoft.com/office/drawing/2014/main" id="{B4312430-AEDE-4322-B614-BF3C452F5EDB}"/>
              </a:ext>
            </a:extLst>
          </p:cNvPr>
          <p:cNvSpPr txBox="1"/>
          <p:nvPr/>
        </p:nvSpPr>
        <p:spPr>
          <a:xfrm>
            <a:off x="5978011" y="295036"/>
            <a:ext cx="6251950" cy="3139321"/>
          </a:xfrm>
          <a:prstGeom prst="rect">
            <a:avLst/>
          </a:prstGeom>
          <a:solidFill>
            <a:schemeClr val="tx2">
              <a:lumMod val="20000"/>
              <a:lumOff val="80000"/>
            </a:schemeClr>
          </a:solidFill>
        </p:spPr>
        <p:txBody>
          <a:bodyPr wrap="square" rtlCol="0">
            <a:spAutoFit/>
          </a:bodyPr>
          <a:lstStyle/>
          <a:p>
            <a:pPr lvl="0"/>
            <a:r>
              <a:rPr lang="es-CR" sz="1100" b="1" dirty="0"/>
              <a:t>SEGMENTACION 1-21</a:t>
            </a:r>
          </a:p>
          <a:p>
            <a:pPr marL="171450" lvl="0" indent="-171450">
              <a:buFont typeface="Arial" panose="020B0604020202020204" pitchFamily="34" charset="0"/>
              <a:buChar char="•"/>
            </a:pPr>
            <a:r>
              <a:rPr lang="es-CR" sz="1100" dirty="0"/>
              <a:t>Líneas </a:t>
            </a:r>
            <a:r>
              <a:rPr lang="es-CR" sz="1100" dirty="0" err="1"/>
              <a:t>revolutivas</a:t>
            </a:r>
            <a:r>
              <a:rPr lang="es-CR" sz="1100" dirty="0"/>
              <a:t> de consumo aplicable a personas </a:t>
            </a:r>
            <a:r>
              <a:rPr lang="es-CR" sz="1100" dirty="0">
                <a:highlight>
                  <a:srgbClr val="FFFF00"/>
                </a:highlight>
              </a:rPr>
              <a:t>físicas</a:t>
            </a:r>
            <a:r>
              <a:rPr lang="es-CR" sz="1100" dirty="0"/>
              <a:t>.</a:t>
            </a:r>
          </a:p>
          <a:p>
            <a:pPr marL="171450" lvl="0" indent="-171450">
              <a:buFont typeface="Arial" panose="020B0604020202020204" pitchFamily="34" charset="0"/>
              <a:buChar char="•"/>
            </a:pPr>
            <a:r>
              <a:rPr lang="es-CR" sz="1100" dirty="0"/>
              <a:t>Préstamos de consumo vehicular aplicable a personas </a:t>
            </a:r>
            <a:r>
              <a:rPr lang="es-CR" sz="1100" dirty="0">
                <a:highlight>
                  <a:srgbClr val="FFFF00"/>
                </a:highlight>
              </a:rPr>
              <a:t>físicas</a:t>
            </a:r>
            <a:r>
              <a:rPr lang="es-CR" sz="1100" dirty="0"/>
              <a:t> y personas </a:t>
            </a:r>
            <a:r>
              <a:rPr lang="es-CR" sz="1100" dirty="0">
                <a:highlight>
                  <a:srgbClr val="FFFF00"/>
                </a:highlight>
              </a:rPr>
              <a:t>jurídicas</a:t>
            </a:r>
            <a:r>
              <a:rPr lang="es-CR" sz="1100" dirty="0"/>
              <a:t>.</a:t>
            </a:r>
          </a:p>
          <a:p>
            <a:pPr marL="171450" lvl="0" indent="-171450">
              <a:buFont typeface="Arial" panose="020B0604020202020204" pitchFamily="34" charset="0"/>
              <a:buChar char="•"/>
            </a:pPr>
            <a:r>
              <a:rPr lang="es-CR" sz="1100" dirty="0"/>
              <a:t>Préstamos de consumo regular:</a:t>
            </a:r>
          </a:p>
          <a:p>
            <a:pPr marL="171450" lvl="0" indent="-171450">
              <a:buFont typeface="Arial" panose="020B0604020202020204" pitchFamily="34" charset="0"/>
              <a:buChar char="•"/>
            </a:pPr>
            <a:r>
              <a:rPr lang="es-CR" sz="1100" dirty="0"/>
              <a:t>Préstamos para vivienda aplicable a personas </a:t>
            </a:r>
            <a:r>
              <a:rPr lang="es-CR" sz="1100" dirty="0">
                <a:highlight>
                  <a:srgbClr val="FFFF00"/>
                </a:highlight>
              </a:rPr>
              <a:t>físicas</a:t>
            </a:r>
            <a:r>
              <a:rPr lang="es-CR" sz="1100" dirty="0"/>
              <a:t> y personas </a:t>
            </a:r>
            <a:r>
              <a:rPr lang="es-CR" sz="1100" dirty="0">
                <a:highlight>
                  <a:srgbClr val="FFFF00"/>
                </a:highlight>
              </a:rPr>
              <a:t>jurídicas</a:t>
            </a:r>
            <a:r>
              <a:rPr lang="es-CR" sz="1100" dirty="0"/>
              <a:t>.</a:t>
            </a:r>
          </a:p>
          <a:p>
            <a:pPr marL="171450" lvl="0" indent="-171450">
              <a:buFont typeface="Arial" panose="020B0604020202020204" pitchFamily="34" charset="0"/>
              <a:buChar char="•"/>
            </a:pPr>
            <a:r>
              <a:rPr lang="es-CR" sz="1100" b="1" dirty="0"/>
              <a:t>Empresarial 1:</a:t>
            </a:r>
            <a:r>
              <a:rPr lang="es-CR" sz="1100" dirty="0"/>
              <a:t> Personas </a:t>
            </a:r>
            <a:r>
              <a:rPr lang="es-CR" sz="1100" dirty="0">
                <a:highlight>
                  <a:srgbClr val="FFFF00"/>
                </a:highlight>
              </a:rPr>
              <a:t>jurídicas y físicas </a:t>
            </a:r>
            <a:r>
              <a:rPr lang="es-CR" sz="1100" dirty="0"/>
              <a:t>cuyo saldo de créditos no hipotecarios en la entidad financiera durante el último año ha superado los 1,000 millones de colones por lo menos en una oportunidad. Asimismo, se consideran como deudores empresariales a aquellos que cumplan con cualquiera de las siguientes condiciones: </a:t>
            </a:r>
          </a:p>
          <a:p>
            <a:pPr marL="628650" lvl="1" indent="-171450">
              <a:buFont typeface="Arial" panose="020B0604020202020204" pitchFamily="34" charset="0"/>
              <a:buChar char="•"/>
            </a:pPr>
            <a:r>
              <a:rPr lang="es-ES" sz="1100" dirty="0"/>
              <a:t>Empresa que pertenece a un grupo de interés económico cuyas ventas, según la última información disponible, superan los 10,000 millones de colones.</a:t>
            </a:r>
            <a:endParaRPr lang="es-CR" sz="1100" dirty="0"/>
          </a:p>
          <a:p>
            <a:pPr marL="628650" lvl="1" indent="-171450">
              <a:buFont typeface="Arial" panose="020B0604020202020204" pitchFamily="34" charset="0"/>
              <a:buChar char="•"/>
            </a:pPr>
            <a:r>
              <a:rPr lang="es-ES" sz="1100" dirty="0">
                <a:highlight>
                  <a:srgbClr val="00FFFF"/>
                </a:highlight>
              </a:rPr>
              <a:t>Empresa del Sector Público o Gobierno</a:t>
            </a:r>
            <a:r>
              <a:rPr lang="es-ES" sz="1100" dirty="0"/>
              <a:t>.</a:t>
            </a:r>
            <a:endParaRPr lang="es-CR" sz="1100" dirty="0"/>
          </a:p>
          <a:p>
            <a:pPr marL="628650" lvl="1" indent="-171450">
              <a:buFont typeface="Arial" panose="020B0604020202020204" pitchFamily="34" charset="0"/>
              <a:buChar char="•"/>
            </a:pPr>
            <a:r>
              <a:rPr lang="es-ES" sz="1100" dirty="0">
                <a:highlight>
                  <a:srgbClr val="00FFFF"/>
                </a:highlight>
              </a:rPr>
              <a:t>Empresa supervisada por la SUGEF o un organismo similar.</a:t>
            </a:r>
            <a:endParaRPr lang="es-CR" sz="1100" dirty="0">
              <a:highlight>
                <a:srgbClr val="00FFFF"/>
              </a:highlight>
            </a:endParaRPr>
          </a:p>
          <a:p>
            <a:pPr marL="628650" lvl="1" indent="-171450">
              <a:buFont typeface="Arial" panose="020B0604020202020204" pitchFamily="34" charset="0"/>
              <a:buChar char="•"/>
            </a:pPr>
            <a:r>
              <a:rPr lang="es-ES" sz="1100" dirty="0"/>
              <a:t>Empresa (vehículo) de propósito especial o Fideicomiso.</a:t>
            </a:r>
            <a:endParaRPr lang="es-CR" sz="1100" dirty="0"/>
          </a:p>
          <a:p>
            <a:pPr marL="171450" lvl="0" indent="-171450">
              <a:buFont typeface="Arial" panose="020B0604020202020204" pitchFamily="34" charset="0"/>
              <a:buChar char="•"/>
            </a:pPr>
            <a:r>
              <a:rPr lang="es-CR" sz="1100" b="1" dirty="0"/>
              <a:t>Empresarial 2</a:t>
            </a:r>
            <a:r>
              <a:rPr lang="es-CR" sz="1100" dirty="0"/>
              <a:t>: Personas </a:t>
            </a:r>
            <a:r>
              <a:rPr lang="es-CR" sz="1100" dirty="0">
                <a:highlight>
                  <a:srgbClr val="FFFF00"/>
                </a:highlight>
              </a:rPr>
              <a:t>jurídicas y físicas </a:t>
            </a:r>
            <a:r>
              <a:rPr lang="es-CR" sz="1100" dirty="0"/>
              <a:t>que no califican como deudores empresariales 1 y cuyo saldo de créditos no hipotecarios en la entidad financiera durante el último año ha superado los 100 millones de colones por lo menos en una oportunidad.</a:t>
            </a:r>
          </a:p>
          <a:p>
            <a:pPr marL="171450" lvl="0" indent="-171450">
              <a:buFont typeface="Arial" panose="020B0604020202020204" pitchFamily="34" charset="0"/>
              <a:buChar char="•"/>
            </a:pPr>
            <a:r>
              <a:rPr lang="es-CR" sz="1100" b="1" dirty="0"/>
              <a:t>Empresarial 3</a:t>
            </a:r>
            <a:r>
              <a:rPr lang="es-CR" sz="1100" dirty="0"/>
              <a:t>: Personas </a:t>
            </a:r>
            <a:r>
              <a:rPr lang="es-CR" sz="1100" dirty="0">
                <a:highlight>
                  <a:srgbClr val="FFFF00"/>
                </a:highlight>
              </a:rPr>
              <a:t>jurídicas y físicas </a:t>
            </a:r>
            <a:r>
              <a:rPr lang="es-CR" sz="1100" dirty="0"/>
              <a:t>que no califican en ningún segmento anterior.</a:t>
            </a:r>
          </a:p>
        </p:txBody>
      </p:sp>
    </p:spTree>
    <p:extLst>
      <p:ext uri="{BB962C8B-B14F-4D97-AF65-F5344CB8AC3E}">
        <p14:creationId xmlns:p14="http://schemas.microsoft.com/office/powerpoint/2010/main" val="1394621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7D6F9-2839-41A5-94CF-52C259DE59E1}"/>
              </a:ext>
            </a:extLst>
          </p:cNvPr>
          <p:cNvSpPr>
            <a:spLocks noGrp="1"/>
          </p:cNvSpPr>
          <p:nvPr>
            <p:ph type="title"/>
          </p:nvPr>
        </p:nvSpPr>
        <p:spPr/>
        <p:txBody>
          <a:bodyPr/>
          <a:lstStyle/>
          <a:p>
            <a:r>
              <a:rPr lang="es-CR" dirty="0"/>
              <a:t>Estado de la consulta </a:t>
            </a:r>
          </a:p>
        </p:txBody>
      </p:sp>
      <p:sp>
        <p:nvSpPr>
          <p:cNvPr id="6" name="Marcador de contenido 5">
            <a:extLst>
              <a:ext uri="{FF2B5EF4-FFF2-40B4-BE49-F238E27FC236}">
                <a16:creationId xmlns:a16="http://schemas.microsoft.com/office/drawing/2014/main" id="{99841958-2128-4D36-BAC2-755BFA44A530}"/>
              </a:ext>
            </a:extLst>
          </p:cNvPr>
          <p:cNvSpPr>
            <a:spLocks noGrp="1"/>
          </p:cNvSpPr>
          <p:nvPr>
            <p:ph idx="1"/>
          </p:nvPr>
        </p:nvSpPr>
        <p:spPr>
          <a:xfrm>
            <a:off x="348343" y="1645171"/>
            <a:ext cx="10972800" cy="4525963"/>
          </a:xfrm>
        </p:spPr>
        <p:txBody>
          <a:bodyPr/>
          <a:lstStyle/>
          <a:p>
            <a:pPr marL="0" indent="0">
              <a:buNone/>
            </a:pPr>
            <a:r>
              <a:rPr lang="es-CR" dirty="0"/>
              <a:t>3. Aspectos de implementación</a:t>
            </a:r>
          </a:p>
          <a:p>
            <a:pPr marL="800100" lvl="1" indent="-342900">
              <a:buFont typeface="Arial" panose="020B0604020202020204" pitchFamily="34" charset="0"/>
              <a:buChar char="•"/>
            </a:pPr>
            <a:r>
              <a:rPr lang="es-CR" dirty="0"/>
              <a:t>Gradualidad / Transición </a:t>
            </a:r>
          </a:p>
          <a:p>
            <a:pPr marL="800100" lvl="1" indent="-342900">
              <a:buFont typeface="Arial" panose="020B0604020202020204" pitchFamily="34" charset="0"/>
              <a:buChar char="•"/>
            </a:pPr>
            <a:r>
              <a:rPr lang="es-CR" dirty="0"/>
              <a:t>Ajustes en TI</a:t>
            </a:r>
          </a:p>
          <a:p>
            <a:pPr marL="800100" lvl="1" indent="-342900">
              <a:buFont typeface="Arial" panose="020B0604020202020204" pitchFamily="34" charset="0"/>
              <a:buChar char="•"/>
            </a:pPr>
            <a:r>
              <a:rPr lang="es-CR" dirty="0"/>
              <a:t>Capacitación al sector</a:t>
            </a:r>
          </a:p>
          <a:p>
            <a:pPr marL="800100" lvl="1" indent="-342900">
              <a:buFont typeface="Arial" panose="020B0604020202020204" pitchFamily="34" charset="0"/>
              <a:buChar char="•"/>
            </a:pPr>
            <a:r>
              <a:rPr lang="es-CR" dirty="0"/>
              <a:t>Guía de códigos para segmentación</a:t>
            </a:r>
          </a:p>
          <a:p>
            <a:endParaRPr lang="es-CR" dirty="0"/>
          </a:p>
        </p:txBody>
      </p:sp>
      <p:graphicFrame>
        <p:nvGraphicFramePr>
          <p:cNvPr id="7" name="Tabla 4">
            <a:extLst>
              <a:ext uri="{FF2B5EF4-FFF2-40B4-BE49-F238E27FC236}">
                <a16:creationId xmlns:a16="http://schemas.microsoft.com/office/drawing/2014/main" id="{5F951C84-1219-482E-8B39-EDA59A1FDC53}"/>
              </a:ext>
            </a:extLst>
          </p:cNvPr>
          <p:cNvGraphicFramePr>
            <a:graphicFrameLocks/>
          </p:cNvGraphicFramePr>
          <p:nvPr>
            <p:extLst>
              <p:ext uri="{D42A27DB-BD31-4B8C-83A1-F6EECF244321}">
                <p14:modId xmlns:p14="http://schemas.microsoft.com/office/powerpoint/2010/main" val="96436751"/>
              </p:ext>
            </p:extLst>
          </p:nvPr>
        </p:nvGraphicFramePr>
        <p:xfrm>
          <a:off x="6799110" y="1495270"/>
          <a:ext cx="5208012" cy="4124960"/>
        </p:xfrm>
        <a:graphic>
          <a:graphicData uri="http://schemas.openxmlformats.org/drawingml/2006/table">
            <a:tbl>
              <a:tblPr firstRow="1" bandRow="1">
                <a:tableStyleId>{5C22544A-7EE6-4342-B048-85BDC9FD1C3A}</a:tableStyleId>
              </a:tblPr>
              <a:tblGrid>
                <a:gridCol w="3064418">
                  <a:extLst>
                    <a:ext uri="{9D8B030D-6E8A-4147-A177-3AD203B41FA5}">
                      <a16:colId xmlns:a16="http://schemas.microsoft.com/office/drawing/2014/main" val="3877384637"/>
                    </a:ext>
                  </a:extLst>
                </a:gridCol>
                <a:gridCol w="2143594">
                  <a:extLst>
                    <a:ext uri="{9D8B030D-6E8A-4147-A177-3AD203B41FA5}">
                      <a16:colId xmlns:a16="http://schemas.microsoft.com/office/drawing/2014/main" val="2679600122"/>
                    </a:ext>
                  </a:extLst>
                </a:gridCol>
              </a:tblGrid>
              <a:tr h="370840">
                <a:tc>
                  <a:txBody>
                    <a:bodyPr/>
                    <a:lstStyle/>
                    <a:p>
                      <a:r>
                        <a:rPr lang="es-CR" sz="1600" dirty="0"/>
                        <a:t>Actividad</a:t>
                      </a:r>
                    </a:p>
                  </a:txBody>
                  <a:tcPr/>
                </a:tc>
                <a:tc>
                  <a:txBody>
                    <a:bodyPr/>
                    <a:lstStyle/>
                    <a:p>
                      <a:r>
                        <a:rPr lang="es-CR" sz="1600" dirty="0"/>
                        <a:t>Plazo</a:t>
                      </a:r>
                    </a:p>
                  </a:txBody>
                  <a:tcPr/>
                </a:tc>
                <a:extLst>
                  <a:ext uri="{0D108BD9-81ED-4DB2-BD59-A6C34878D82A}">
                    <a16:rowId xmlns:a16="http://schemas.microsoft.com/office/drawing/2014/main" val="2760393094"/>
                  </a:ext>
                </a:extLst>
              </a:tr>
              <a:tr h="370840">
                <a:tc>
                  <a:txBody>
                    <a:bodyPr/>
                    <a:lstStyle/>
                    <a:p>
                      <a:r>
                        <a:rPr lang="es-CR" sz="1600" dirty="0"/>
                        <a:t>Revisión matriz de observaciones y texto final</a:t>
                      </a:r>
                    </a:p>
                  </a:txBody>
                  <a:tcPr/>
                </a:tc>
                <a:tc>
                  <a:txBody>
                    <a:bodyPr/>
                    <a:lstStyle/>
                    <a:p>
                      <a:pPr algn="ctr"/>
                      <a:r>
                        <a:rPr lang="es-CR" sz="1600" dirty="0"/>
                        <a:t>Mayo 2021</a:t>
                      </a:r>
                    </a:p>
                  </a:txBody>
                  <a:tcPr/>
                </a:tc>
                <a:extLst>
                  <a:ext uri="{0D108BD9-81ED-4DB2-BD59-A6C34878D82A}">
                    <a16:rowId xmlns:a16="http://schemas.microsoft.com/office/drawing/2014/main" val="2409425058"/>
                  </a:ext>
                </a:extLst>
              </a:tr>
              <a:tr h="370840">
                <a:tc>
                  <a:txBody>
                    <a:bodyPr/>
                    <a:lstStyle/>
                    <a:p>
                      <a:r>
                        <a:rPr lang="es-CR" sz="1600" dirty="0"/>
                        <a:t>Aprobación CONASSIF</a:t>
                      </a:r>
                    </a:p>
                  </a:txBody>
                  <a:tcPr/>
                </a:tc>
                <a:tc>
                  <a:txBody>
                    <a:bodyPr/>
                    <a:lstStyle/>
                    <a:p>
                      <a:pPr algn="ctr"/>
                      <a:r>
                        <a:rPr lang="es-CR" sz="1600" dirty="0"/>
                        <a:t>Julio 2021</a:t>
                      </a:r>
                    </a:p>
                  </a:txBody>
                  <a:tcPr/>
                </a:tc>
                <a:extLst>
                  <a:ext uri="{0D108BD9-81ED-4DB2-BD59-A6C34878D82A}">
                    <a16:rowId xmlns:a16="http://schemas.microsoft.com/office/drawing/2014/main" val="2457297833"/>
                  </a:ext>
                </a:extLst>
              </a:tr>
              <a:tr h="370840">
                <a:tc>
                  <a:txBody>
                    <a:bodyPr/>
                    <a:lstStyle/>
                    <a:p>
                      <a:r>
                        <a:rPr lang="es-CR" sz="1600" dirty="0"/>
                        <a:t>Determinación de requerimientos TI (Impacto en Clases de Datos SICVECA)</a:t>
                      </a:r>
                    </a:p>
                  </a:txBody>
                  <a:tcPr/>
                </a:tc>
                <a:tc>
                  <a:txBody>
                    <a:bodyPr/>
                    <a:lstStyle/>
                    <a:p>
                      <a:pPr algn="ctr"/>
                      <a:r>
                        <a:rPr lang="es-CR" sz="1600" dirty="0"/>
                        <a:t>Agosto 2021</a:t>
                      </a:r>
                    </a:p>
                    <a:p>
                      <a:pPr algn="ctr"/>
                      <a:r>
                        <a:rPr lang="es-CR" sz="1600" dirty="0"/>
                        <a:t>Diciembre 2021</a:t>
                      </a:r>
                    </a:p>
                    <a:p>
                      <a:pPr algn="ctr"/>
                      <a:r>
                        <a:rPr lang="es-CR" sz="1600" dirty="0"/>
                        <a:t>(5 meses)</a:t>
                      </a:r>
                    </a:p>
                  </a:txBody>
                  <a:tcPr/>
                </a:tc>
                <a:extLst>
                  <a:ext uri="{0D108BD9-81ED-4DB2-BD59-A6C34878D82A}">
                    <a16:rowId xmlns:a16="http://schemas.microsoft.com/office/drawing/2014/main" val="3709457293"/>
                  </a:ext>
                </a:extLst>
              </a:tr>
              <a:tr h="370840">
                <a:tc>
                  <a:txBody>
                    <a:bodyPr/>
                    <a:lstStyle/>
                    <a:p>
                      <a:r>
                        <a:rPr lang="es-CR" sz="1600" dirty="0"/>
                        <a:t>Publicación de documentación SICVECA ajustado</a:t>
                      </a:r>
                    </a:p>
                  </a:txBody>
                  <a:tcPr/>
                </a:tc>
                <a:tc>
                  <a:txBody>
                    <a:bodyPr/>
                    <a:lstStyle/>
                    <a:p>
                      <a:pPr algn="ctr"/>
                      <a:r>
                        <a:rPr lang="es-CR" sz="1600" dirty="0"/>
                        <a:t>Enero 2022</a:t>
                      </a:r>
                    </a:p>
                  </a:txBody>
                  <a:tcPr/>
                </a:tc>
                <a:extLst>
                  <a:ext uri="{0D108BD9-81ED-4DB2-BD59-A6C34878D82A}">
                    <a16:rowId xmlns:a16="http://schemas.microsoft.com/office/drawing/2014/main" val="252058190"/>
                  </a:ext>
                </a:extLst>
              </a:tr>
              <a:tr h="370840">
                <a:tc>
                  <a:txBody>
                    <a:bodyPr/>
                    <a:lstStyle/>
                    <a:p>
                      <a:r>
                        <a:rPr lang="es-CR" sz="1600" dirty="0"/>
                        <a:t>Desarrollo de TI (SUGEF)</a:t>
                      </a:r>
                    </a:p>
                    <a:p>
                      <a:r>
                        <a:rPr lang="es-CR" sz="1600" dirty="0">
                          <a:solidFill>
                            <a:srgbClr val="C00000"/>
                          </a:solidFill>
                        </a:rPr>
                        <a:t>Desarrollo de TI (Entidades)</a:t>
                      </a:r>
                    </a:p>
                  </a:txBody>
                  <a:tcPr/>
                </a:tc>
                <a:tc>
                  <a:txBody>
                    <a:bodyPr/>
                    <a:lstStyle/>
                    <a:p>
                      <a:pPr algn="ctr"/>
                      <a:r>
                        <a:rPr lang="es-CR" sz="1600" dirty="0"/>
                        <a:t>Enero 2022</a:t>
                      </a:r>
                    </a:p>
                    <a:p>
                      <a:pPr algn="ctr"/>
                      <a:r>
                        <a:rPr lang="es-CR" sz="1600" dirty="0"/>
                        <a:t>Diciembre 2023</a:t>
                      </a:r>
                    </a:p>
                    <a:p>
                      <a:pPr algn="ctr"/>
                      <a:r>
                        <a:rPr lang="es-CR" sz="1600" dirty="0"/>
                        <a:t>(18 meses)</a:t>
                      </a:r>
                    </a:p>
                  </a:txBody>
                  <a:tcPr/>
                </a:tc>
                <a:extLst>
                  <a:ext uri="{0D108BD9-81ED-4DB2-BD59-A6C34878D82A}">
                    <a16:rowId xmlns:a16="http://schemas.microsoft.com/office/drawing/2014/main" val="1037554060"/>
                  </a:ext>
                </a:extLst>
              </a:tr>
              <a:tr h="370840">
                <a:tc>
                  <a:txBody>
                    <a:bodyPr/>
                    <a:lstStyle/>
                    <a:p>
                      <a:r>
                        <a:rPr lang="es-CR" sz="1600" dirty="0"/>
                        <a:t>Puesta en producción SICVECA</a:t>
                      </a:r>
                    </a:p>
                  </a:txBody>
                  <a:tcPr/>
                </a:tc>
                <a:tc>
                  <a:txBody>
                    <a:bodyPr/>
                    <a:lstStyle/>
                    <a:p>
                      <a:pPr algn="ctr"/>
                      <a:r>
                        <a:rPr lang="es-CR" sz="1600" dirty="0"/>
                        <a:t>Enero 2024</a:t>
                      </a:r>
                    </a:p>
                  </a:txBody>
                  <a:tcPr/>
                </a:tc>
                <a:extLst>
                  <a:ext uri="{0D108BD9-81ED-4DB2-BD59-A6C34878D82A}">
                    <a16:rowId xmlns:a16="http://schemas.microsoft.com/office/drawing/2014/main" val="2603200755"/>
                  </a:ext>
                </a:extLst>
              </a:tr>
            </a:tbl>
          </a:graphicData>
        </a:graphic>
      </p:graphicFrame>
    </p:spTree>
    <p:extLst>
      <p:ext uri="{BB962C8B-B14F-4D97-AF65-F5344CB8AC3E}">
        <p14:creationId xmlns:p14="http://schemas.microsoft.com/office/powerpoint/2010/main" val="2959282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4DDEE0-E9D1-4FA6-8911-2A1CC8062D8B}"/>
              </a:ext>
            </a:extLst>
          </p:cNvPr>
          <p:cNvSpPr>
            <a:spLocks noGrp="1"/>
          </p:cNvSpPr>
          <p:nvPr>
            <p:ph type="title"/>
          </p:nvPr>
        </p:nvSpPr>
        <p:spPr/>
        <p:txBody>
          <a:bodyPr/>
          <a:lstStyle/>
          <a:p>
            <a:r>
              <a:rPr lang="es-CR" dirty="0"/>
              <a:t>Metodología Cálculo del </a:t>
            </a:r>
            <a:r>
              <a:rPr lang="es-CR" dirty="0" err="1"/>
              <a:t>VeR</a:t>
            </a:r>
            <a:endParaRPr lang="es-CR" dirty="0"/>
          </a:p>
        </p:txBody>
      </p:sp>
      <p:sp>
        <p:nvSpPr>
          <p:cNvPr id="3" name="Marcador de contenido 2">
            <a:extLst>
              <a:ext uri="{FF2B5EF4-FFF2-40B4-BE49-F238E27FC236}">
                <a16:creationId xmlns:a16="http://schemas.microsoft.com/office/drawing/2014/main" id="{FA90DBDD-80BC-4C3D-9408-7133F78ED8A3}"/>
              </a:ext>
            </a:extLst>
          </p:cNvPr>
          <p:cNvSpPr>
            <a:spLocks noGrp="1"/>
          </p:cNvSpPr>
          <p:nvPr>
            <p:ph idx="1"/>
          </p:nvPr>
        </p:nvSpPr>
        <p:spPr>
          <a:xfrm>
            <a:off x="7341326" y="1600201"/>
            <a:ext cx="4241074" cy="4525963"/>
          </a:xfrm>
        </p:spPr>
        <p:txBody>
          <a:bodyPr>
            <a:normAutofit/>
          </a:bodyPr>
          <a:lstStyle/>
          <a:p>
            <a:r>
              <a:rPr lang="es-CR" sz="2400" dirty="0"/>
              <a:t>Documentos de Basilea con Versión efectiva en Enero 2023.</a:t>
            </a:r>
          </a:p>
        </p:txBody>
      </p:sp>
      <p:pic>
        <p:nvPicPr>
          <p:cNvPr id="5" name="Imagen 4">
            <a:extLst>
              <a:ext uri="{FF2B5EF4-FFF2-40B4-BE49-F238E27FC236}">
                <a16:creationId xmlns:a16="http://schemas.microsoft.com/office/drawing/2014/main" id="{8ABF6957-278B-4DC6-8F62-2FE0A3816487}"/>
              </a:ext>
            </a:extLst>
          </p:cNvPr>
          <p:cNvPicPr>
            <a:picLocks noChangeAspect="1"/>
          </p:cNvPicPr>
          <p:nvPr/>
        </p:nvPicPr>
        <p:blipFill>
          <a:blip r:embed="rId2"/>
          <a:stretch>
            <a:fillRect/>
          </a:stretch>
        </p:blipFill>
        <p:spPr>
          <a:xfrm>
            <a:off x="142875" y="1419769"/>
            <a:ext cx="7046563" cy="5344113"/>
          </a:xfrm>
          <a:prstGeom prst="rect">
            <a:avLst/>
          </a:prstGeom>
        </p:spPr>
      </p:pic>
    </p:spTree>
    <p:extLst>
      <p:ext uri="{BB962C8B-B14F-4D97-AF65-F5344CB8AC3E}">
        <p14:creationId xmlns:p14="http://schemas.microsoft.com/office/powerpoint/2010/main" val="336232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F246CF-4F50-4AA2-B1C7-53377EE07CD1}"/>
              </a:ext>
            </a:extLst>
          </p:cNvPr>
          <p:cNvSpPr>
            <a:spLocks noGrp="1"/>
          </p:cNvSpPr>
          <p:nvPr>
            <p:ph type="title"/>
          </p:nvPr>
        </p:nvSpPr>
        <p:spPr/>
        <p:txBody>
          <a:bodyPr/>
          <a:lstStyle/>
          <a:p>
            <a:r>
              <a:rPr lang="es-CR" dirty="0"/>
              <a:t>BUST</a:t>
            </a:r>
          </a:p>
        </p:txBody>
      </p:sp>
      <p:sp>
        <p:nvSpPr>
          <p:cNvPr id="3" name="Marcador de contenido 2">
            <a:extLst>
              <a:ext uri="{FF2B5EF4-FFF2-40B4-BE49-F238E27FC236}">
                <a16:creationId xmlns:a16="http://schemas.microsoft.com/office/drawing/2014/main" id="{C5925828-8255-45F0-82F0-CE0D6C6CCC65}"/>
              </a:ext>
            </a:extLst>
          </p:cNvPr>
          <p:cNvSpPr>
            <a:spLocks noGrp="1"/>
          </p:cNvSpPr>
          <p:nvPr>
            <p:ph idx="1"/>
          </p:nvPr>
        </p:nvSpPr>
        <p:spPr>
          <a:xfrm>
            <a:off x="609600" y="1600202"/>
            <a:ext cx="10972800" cy="1143000"/>
          </a:xfrm>
        </p:spPr>
        <p:txBody>
          <a:bodyPr>
            <a:normAutofit/>
          </a:bodyPr>
          <a:lstStyle/>
          <a:p>
            <a:pPr lvl="1">
              <a:buFontTx/>
              <a:buChar char="-"/>
            </a:pPr>
            <a:r>
              <a:rPr lang="es-CR" sz="2400" dirty="0"/>
              <a:t>BUST 2021: resultados finales a entidades en Mayo 2021.</a:t>
            </a:r>
          </a:p>
          <a:p>
            <a:pPr lvl="1">
              <a:buFontTx/>
              <a:buChar char="-"/>
            </a:pPr>
            <a:r>
              <a:rPr lang="es-CR" sz="2400" dirty="0"/>
              <a:t>Se hacen los informes de cierre (Junio 2021).</a:t>
            </a:r>
          </a:p>
        </p:txBody>
      </p:sp>
      <p:sp>
        <p:nvSpPr>
          <p:cNvPr id="9" name="Marcador de contenido 2">
            <a:extLst>
              <a:ext uri="{FF2B5EF4-FFF2-40B4-BE49-F238E27FC236}">
                <a16:creationId xmlns:a16="http://schemas.microsoft.com/office/drawing/2014/main" id="{18EF3896-9C7B-4C18-BBD2-19AC18337E53}"/>
              </a:ext>
            </a:extLst>
          </p:cNvPr>
          <p:cNvSpPr txBox="1">
            <a:spLocks/>
          </p:cNvSpPr>
          <p:nvPr/>
        </p:nvSpPr>
        <p:spPr>
          <a:xfrm>
            <a:off x="609600" y="4942532"/>
            <a:ext cx="10972800" cy="1143000"/>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Cambria" panose="02040503050406030204" pitchFamily="18" charset="0"/>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ambria" panose="02040503050406030204" pitchFamily="18" charset="0"/>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ambria" panose="02040503050406030204" pitchFamily="18" charset="0"/>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ambria" panose="02040503050406030204" pitchFamily="18" charset="0"/>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ambria" panose="02040503050406030204" pitchFamily="18"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buNone/>
            </a:pPr>
            <a:r>
              <a:rPr lang="es-CR" dirty="0"/>
              <a:t>- El próximo ejercicio enfrenta retos particulares y la generación de un nuevo cronograma, todo lo anterior aun debe ser sometido al análisis del supervisor y para ello contamos con la retroalimentación de las entidades en las reuniones que recién finalizaron. </a:t>
            </a:r>
          </a:p>
        </p:txBody>
      </p:sp>
      <p:pic>
        <p:nvPicPr>
          <p:cNvPr id="10" name="Imagen 9">
            <a:extLst>
              <a:ext uri="{FF2B5EF4-FFF2-40B4-BE49-F238E27FC236}">
                <a16:creationId xmlns:a16="http://schemas.microsoft.com/office/drawing/2014/main" id="{C1FF1607-7E6E-4C29-AA89-979DD724A873}"/>
              </a:ext>
            </a:extLst>
          </p:cNvPr>
          <p:cNvPicPr>
            <a:picLocks noChangeAspect="1"/>
          </p:cNvPicPr>
          <p:nvPr/>
        </p:nvPicPr>
        <p:blipFill>
          <a:blip r:embed="rId2"/>
          <a:stretch>
            <a:fillRect/>
          </a:stretch>
        </p:blipFill>
        <p:spPr>
          <a:xfrm>
            <a:off x="1881552" y="2810709"/>
            <a:ext cx="8428895" cy="1888291"/>
          </a:xfrm>
          <a:prstGeom prst="rect">
            <a:avLst/>
          </a:prstGeom>
        </p:spPr>
      </p:pic>
    </p:spTree>
    <p:extLst>
      <p:ext uri="{BB962C8B-B14F-4D97-AF65-F5344CB8AC3E}">
        <p14:creationId xmlns:p14="http://schemas.microsoft.com/office/powerpoint/2010/main" val="3800530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A6CBAD-9634-486D-A0E6-E2C7D66CDDBB}"/>
              </a:ext>
            </a:extLst>
          </p:cNvPr>
          <p:cNvSpPr>
            <a:spLocks noGrp="1"/>
          </p:cNvSpPr>
          <p:nvPr>
            <p:ph type="ctrTitle"/>
          </p:nvPr>
        </p:nvSpPr>
        <p:spPr/>
        <p:txBody>
          <a:bodyPr>
            <a:normAutofit fontScale="90000"/>
          </a:bodyPr>
          <a:lstStyle/>
          <a:p>
            <a:r>
              <a:rPr lang="es-CR" sz="3600" b="0" dirty="0"/>
              <a:t>Reunión Cámara de Bancos e Instituciones Financieras de Costa Rica</a:t>
            </a:r>
            <a:br>
              <a:rPr lang="es-CR" sz="3600" b="0" dirty="0"/>
            </a:br>
            <a:r>
              <a:rPr lang="es-CR" sz="3600" b="0" dirty="0"/>
              <a:t>Temas varios</a:t>
            </a:r>
            <a:br>
              <a:rPr lang="es-CR" sz="3600" b="0" dirty="0"/>
            </a:br>
            <a:endParaRPr lang="es-CR" b="0" dirty="0">
              <a:solidFill>
                <a:srgbClr val="FFC000"/>
              </a:solidFill>
            </a:endParaRPr>
          </a:p>
        </p:txBody>
      </p:sp>
      <p:sp>
        <p:nvSpPr>
          <p:cNvPr id="3" name="Subtítulo 2">
            <a:extLst>
              <a:ext uri="{FF2B5EF4-FFF2-40B4-BE49-F238E27FC236}">
                <a16:creationId xmlns:a16="http://schemas.microsoft.com/office/drawing/2014/main" id="{4C52815A-AF6E-4C46-8B0B-769F28EE6F3D}"/>
              </a:ext>
            </a:extLst>
          </p:cNvPr>
          <p:cNvSpPr>
            <a:spLocks noGrp="1"/>
          </p:cNvSpPr>
          <p:nvPr>
            <p:ph type="subTitle" idx="1"/>
          </p:nvPr>
        </p:nvSpPr>
        <p:spPr>
          <a:xfrm>
            <a:off x="1828800" y="4166118"/>
            <a:ext cx="8534400" cy="1752600"/>
          </a:xfrm>
        </p:spPr>
        <p:txBody>
          <a:bodyPr/>
          <a:lstStyle/>
          <a:p>
            <a:r>
              <a:rPr lang="es-CR" dirty="0"/>
              <a:t>Mayo, 2021</a:t>
            </a:r>
          </a:p>
        </p:txBody>
      </p:sp>
    </p:spTree>
    <p:extLst>
      <p:ext uri="{BB962C8B-B14F-4D97-AF65-F5344CB8AC3E}">
        <p14:creationId xmlns:p14="http://schemas.microsoft.com/office/powerpoint/2010/main" val="3098163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B0519-5738-4762-B74E-E8A378C795CD}"/>
              </a:ext>
            </a:extLst>
          </p:cNvPr>
          <p:cNvSpPr>
            <a:spLocks noGrp="1"/>
          </p:cNvSpPr>
          <p:nvPr>
            <p:ph type="title"/>
          </p:nvPr>
        </p:nvSpPr>
        <p:spPr/>
        <p:txBody>
          <a:bodyPr/>
          <a:lstStyle/>
          <a:p>
            <a:r>
              <a:rPr lang="es-CR" dirty="0"/>
              <a:t>Agenda</a:t>
            </a:r>
          </a:p>
        </p:txBody>
      </p:sp>
      <p:sp>
        <p:nvSpPr>
          <p:cNvPr id="3" name="Marcador de contenido 2">
            <a:extLst>
              <a:ext uri="{FF2B5EF4-FFF2-40B4-BE49-F238E27FC236}">
                <a16:creationId xmlns:a16="http://schemas.microsoft.com/office/drawing/2014/main" id="{AAA92346-6E42-48DD-91B6-E942371B8E67}"/>
              </a:ext>
            </a:extLst>
          </p:cNvPr>
          <p:cNvSpPr>
            <a:spLocks noGrp="1"/>
          </p:cNvSpPr>
          <p:nvPr>
            <p:ph idx="1"/>
          </p:nvPr>
        </p:nvSpPr>
        <p:spPr/>
        <p:txBody>
          <a:bodyPr/>
          <a:lstStyle/>
          <a:p>
            <a:pPr lvl="0"/>
            <a:r>
              <a:rPr lang="es-ES" dirty="0"/>
              <a:t>Hoja de Ruta. </a:t>
            </a:r>
            <a:endParaRPr lang="es-CR" dirty="0"/>
          </a:p>
          <a:p>
            <a:pPr lvl="0"/>
            <a:r>
              <a:rPr lang="es-ES" dirty="0"/>
              <a:t>Acuerdo SUGEF 1-21 y sus Lineamientos. </a:t>
            </a:r>
            <a:endParaRPr lang="es-CR" dirty="0"/>
          </a:p>
          <a:p>
            <a:pPr lvl="1"/>
            <a:r>
              <a:rPr lang="es-ES" dirty="0"/>
              <a:t>Implementación NIIF 9.</a:t>
            </a:r>
            <a:endParaRPr lang="es-CR" dirty="0"/>
          </a:p>
          <a:p>
            <a:r>
              <a:rPr lang="es-CR" dirty="0"/>
              <a:t>Metodología de cálculo del </a:t>
            </a:r>
            <a:r>
              <a:rPr lang="es-CR" dirty="0" err="1"/>
              <a:t>VeR</a:t>
            </a:r>
            <a:r>
              <a:rPr lang="es-CR" dirty="0"/>
              <a:t> y el factor de corrección</a:t>
            </a:r>
            <a:r>
              <a:rPr lang="es-ES" dirty="0"/>
              <a:t>.  </a:t>
            </a:r>
            <a:endParaRPr lang="es-CR" dirty="0"/>
          </a:p>
          <a:p>
            <a:pPr lvl="0"/>
            <a:r>
              <a:rPr lang="es-ES" dirty="0"/>
              <a:t>Avances en las Pruebas BUST.</a:t>
            </a:r>
            <a:endParaRPr lang="es-CR" dirty="0"/>
          </a:p>
          <a:p>
            <a:pPr lvl="0"/>
            <a:r>
              <a:rPr lang="es-CR" dirty="0"/>
              <a:t>Seguro de Depósitos.</a:t>
            </a:r>
          </a:p>
        </p:txBody>
      </p:sp>
    </p:spTree>
    <p:extLst>
      <p:ext uri="{BB962C8B-B14F-4D97-AF65-F5344CB8AC3E}">
        <p14:creationId xmlns:p14="http://schemas.microsoft.com/office/powerpoint/2010/main" val="23468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a 6">
            <a:extLst>
              <a:ext uri="{FF2B5EF4-FFF2-40B4-BE49-F238E27FC236}">
                <a16:creationId xmlns:a16="http://schemas.microsoft.com/office/drawing/2014/main" id="{EF7AF82D-E034-480A-8940-7EFCE9819E7B}"/>
              </a:ext>
            </a:extLst>
          </p:cNvPr>
          <p:cNvGraphicFramePr>
            <a:graphicFrameLocks noGrp="1"/>
          </p:cNvGraphicFramePr>
          <p:nvPr>
            <p:extLst>
              <p:ext uri="{D42A27DB-BD31-4B8C-83A1-F6EECF244321}">
                <p14:modId xmlns:p14="http://schemas.microsoft.com/office/powerpoint/2010/main" val="2897366646"/>
              </p:ext>
            </p:extLst>
          </p:nvPr>
        </p:nvGraphicFramePr>
        <p:xfrm>
          <a:off x="686972" y="1051789"/>
          <a:ext cx="10818055" cy="5853354"/>
        </p:xfrm>
        <a:graphic>
          <a:graphicData uri="http://schemas.openxmlformats.org/drawingml/2006/table">
            <a:tbl>
              <a:tblPr firstRow="1" bandRow="1">
                <a:tableStyleId>{5C22544A-7EE6-4342-B048-85BDC9FD1C3A}</a:tableStyleId>
              </a:tblPr>
              <a:tblGrid>
                <a:gridCol w="5954235">
                  <a:extLst>
                    <a:ext uri="{9D8B030D-6E8A-4147-A177-3AD203B41FA5}">
                      <a16:colId xmlns:a16="http://schemas.microsoft.com/office/drawing/2014/main" val="1303055455"/>
                    </a:ext>
                  </a:extLst>
                </a:gridCol>
                <a:gridCol w="1229972">
                  <a:extLst>
                    <a:ext uri="{9D8B030D-6E8A-4147-A177-3AD203B41FA5}">
                      <a16:colId xmlns:a16="http://schemas.microsoft.com/office/drawing/2014/main" val="954121555"/>
                    </a:ext>
                  </a:extLst>
                </a:gridCol>
                <a:gridCol w="1194764">
                  <a:extLst>
                    <a:ext uri="{9D8B030D-6E8A-4147-A177-3AD203B41FA5}">
                      <a16:colId xmlns:a16="http://schemas.microsoft.com/office/drawing/2014/main" val="2086873091"/>
                    </a:ext>
                  </a:extLst>
                </a:gridCol>
                <a:gridCol w="1147805">
                  <a:extLst>
                    <a:ext uri="{9D8B030D-6E8A-4147-A177-3AD203B41FA5}">
                      <a16:colId xmlns:a16="http://schemas.microsoft.com/office/drawing/2014/main" val="4228652817"/>
                    </a:ext>
                  </a:extLst>
                </a:gridCol>
                <a:gridCol w="1291279">
                  <a:extLst>
                    <a:ext uri="{9D8B030D-6E8A-4147-A177-3AD203B41FA5}">
                      <a16:colId xmlns:a16="http://schemas.microsoft.com/office/drawing/2014/main" val="2197186622"/>
                    </a:ext>
                  </a:extLst>
                </a:gridCol>
              </a:tblGrid>
              <a:tr h="507706">
                <a:tc>
                  <a:txBody>
                    <a:bodyPr/>
                    <a:lstStyle/>
                    <a:p>
                      <a:pPr>
                        <a:spcBef>
                          <a:spcPts val="0"/>
                        </a:spcBef>
                        <a:spcAft>
                          <a:spcPts val="0"/>
                        </a:spcAft>
                      </a:pPr>
                      <a:r>
                        <a:rPr lang="es-CR" sz="1600" dirty="0"/>
                        <a:t>Etapas en marcha (Fechas de Sesión CONASSIF)</a:t>
                      </a:r>
                    </a:p>
                    <a:p>
                      <a:pPr>
                        <a:spcBef>
                          <a:spcPts val="0"/>
                        </a:spcBef>
                        <a:spcAft>
                          <a:spcPts val="0"/>
                        </a:spcAft>
                      </a:pPr>
                      <a:r>
                        <a:rPr lang="es-CR" sz="1600" dirty="0">
                          <a:latin typeface="Cambria" panose="02040503050406030204" pitchFamily="18" charset="0"/>
                          <a:ea typeface="Cambria" panose="02040503050406030204" pitchFamily="18" charset="0"/>
                        </a:rPr>
                        <a:t>(SUGEF)</a:t>
                      </a:r>
                    </a:p>
                  </a:txBody>
                  <a:tcPr marL="68495" marR="68495" marT="34247" marB="34247"/>
                </a:tc>
                <a:tc>
                  <a:txBody>
                    <a:bodyPr/>
                    <a:lstStyle/>
                    <a:p>
                      <a:pPr algn="ctr">
                        <a:spcBef>
                          <a:spcPts val="0"/>
                        </a:spcBef>
                        <a:spcAft>
                          <a:spcPts val="0"/>
                        </a:spcAft>
                      </a:pPr>
                      <a:r>
                        <a:rPr lang="es-CR" sz="1400"/>
                        <a:t>Marco</a:t>
                      </a:r>
                    </a:p>
                    <a:p>
                      <a:pPr algn="ctr">
                        <a:spcBef>
                          <a:spcPts val="0"/>
                        </a:spcBef>
                        <a:spcAft>
                          <a:spcPts val="0"/>
                        </a:spcAft>
                      </a:pPr>
                      <a:r>
                        <a:rPr lang="es-CR" sz="1400"/>
                        <a:t>Conceptual</a:t>
                      </a:r>
                      <a:endParaRPr lang="es-CR" sz="140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Consulta</a:t>
                      </a:r>
                      <a:endParaRPr lang="es-CR" sz="1400"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Aprobación</a:t>
                      </a:r>
                      <a:endParaRPr lang="es-CR" sz="1400"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Vigencia </a:t>
                      </a:r>
                      <a:endParaRPr lang="es-CR" sz="1400" dirty="0">
                        <a:latin typeface="Cambria" panose="02040503050406030204" pitchFamily="18" charset="0"/>
                        <a:ea typeface="Cambria" panose="02040503050406030204" pitchFamily="18" charset="0"/>
                      </a:endParaRPr>
                    </a:p>
                  </a:txBody>
                  <a:tcPr marL="68495" marR="68495" marT="34247" marB="34247"/>
                </a:tc>
                <a:extLst>
                  <a:ext uri="{0D108BD9-81ED-4DB2-BD59-A6C34878D82A}">
                    <a16:rowId xmlns:a16="http://schemas.microsoft.com/office/drawing/2014/main" val="1815375222"/>
                  </a:ext>
                </a:extLst>
              </a:tr>
              <a:tr h="7532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R" sz="1600" b="1" u="sng" dirty="0">
                          <a:solidFill>
                            <a:srgbClr val="002060"/>
                          </a:solidFill>
                        </a:rPr>
                        <a:t>Reforma al cálculo del Capital Base</a:t>
                      </a:r>
                    </a:p>
                    <a:p>
                      <a:pPr marL="0" marR="0" lvl="0" indent="0" algn="l" defTabSz="457200" rtl="0" eaLnBrk="1" fontAlgn="auto" latinLnBrk="0" hangingPunct="1">
                        <a:lnSpc>
                          <a:spcPct val="100000"/>
                        </a:lnSpc>
                        <a:spcBef>
                          <a:spcPts val="0"/>
                        </a:spcBef>
                        <a:spcAft>
                          <a:spcPts val="0"/>
                        </a:spcAft>
                        <a:buClrTx/>
                        <a:buSzTx/>
                        <a:buFontTx/>
                        <a:buNone/>
                        <a:tabLst/>
                        <a:defRPr/>
                      </a:pPr>
                      <a:r>
                        <a:rPr lang="es-CR" sz="1600" dirty="0"/>
                        <a:t>Objetivo: Adoptar la definición de capital según Basilea III, colchones de capital e indicador de apalancamiento.</a:t>
                      </a:r>
                      <a:endParaRPr lang="es-CR" sz="1600"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Presentado</a:t>
                      </a:r>
                      <a:endParaRPr lang="es-CR" sz="1400" b="1" dirty="0">
                        <a:latin typeface="Cambria" panose="02040503050406030204" pitchFamily="18" charset="0"/>
                        <a:ea typeface="Cambria" panose="02040503050406030204" pitchFamily="18" charset="0"/>
                      </a:endParaRPr>
                    </a:p>
                  </a:txBody>
                  <a:tcPr marL="68495" marR="68495" marT="34247" marB="34247" anchor="ctr"/>
                </a:tc>
                <a:tc>
                  <a:txBody>
                    <a:bodyPr/>
                    <a:lstStyle/>
                    <a:p>
                      <a:pPr algn="ctr">
                        <a:spcBef>
                          <a:spcPts val="0"/>
                        </a:spcBef>
                        <a:spcAft>
                          <a:spcPts val="0"/>
                        </a:spcAft>
                      </a:pPr>
                      <a:r>
                        <a:rPr lang="es-CR" sz="1400" dirty="0"/>
                        <a:t>Finalizada</a:t>
                      </a:r>
                      <a:endParaRPr lang="es-CR" sz="1400" b="1" dirty="0">
                        <a:latin typeface="Cambria" panose="02040503050406030204" pitchFamily="18" charset="0"/>
                        <a:ea typeface="Cambria" panose="02040503050406030204" pitchFamily="18" charset="0"/>
                      </a:endParaRPr>
                    </a:p>
                  </a:txBody>
                  <a:tcPr marL="68495" marR="68495" marT="34247" marB="34247" anchor="ctr"/>
                </a:tc>
                <a:tc>
                  <a:txBody>
                    <a:bodyPr/>
                    <a:lstStyle/>
                    <a:p>
                      <a:pPr algn="ctr">
                        <a:spcBef>
                          <a:spcPts val="0"/>
                        </a:spcBef>
                        <a:spcAft>
                          <a:spcPts val="0"/>
                        </a:spcAft>
                      </a:pPr>
                      <a:r>
                        <a:rPr lang="es-CR" sz="1400" dirty="0"/>
                        <a:t>Mayo 2021</a:t>
                      </a:r>
                      <a:endParaRPr lang="es-CR" sz="1400" b="1" dirty="0">
                        <a:latin typeface="Cambria" panose="02040503050406030204" pitchFamily="18" charset="0"/>
                        <a:ea typeface="Cambria" panose="02040503050406030204" pitchFamily="18" charset="0"/>
                      </a:endParaRPr>
                    </a:p>
                  </a:txBody>
                  <a:tcPr marL="68495" marR="68495" marT="34247" marB="34247" anchor="ctr"/>
                </a:tc>
                <a:tc>
                  <a:txBody>
                    <a:bodyPr/>
                    <a:lstStyle/>
                    <a:p>
                      <a:pPr algn="ctr">
                        <a:spcBef>
                          <a:spcPts val="0"/>
                        </a:spcBef>
                        <a:spcAft>
                          <a:spcPts val="0"/>
                        </a:spcAft>
                      </a:pPr>
                      <a:r>
                        <a:rPr lang="es-CR" sz="1400" dirty="0"/>
                        <a:t>2025</a:t>
                      </a:r>
                      <a:endParaRPr lang="es-CR" sz="1400" b="1" dirty="0">
                        <a:latin typeface="Cambria" panose="02040503050406030204" pitchFamily="18" charset="0"/>
                        <a:ea typeface="Cambria" panose="02040503050406030204" pitchFamily="18" charset="0"/>
                      </a:endParaRPr>
                    </a:p>
                  </a:txBody>
                  <a:tcPr marL="68495" marR="68495" marT="34247" marB="34247" anchor="ctr"/>
                </a:tc>
                <a:extLst>
                  <a:ext uri="{0D108BD9-81ED-4DB2-BD59-A6C34878D82A}">
                    <a16:rowId xmlns:a16="http://schemas.microsoft.com/office/drawing/2014/main" val="2712994515"/>
                  </a:ext>
                </a:extLst>
              </a:tr>
              <a:tr h="106917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R" sz="1600" b="1" u="sng" dirty="0">
                          <a:solidFill>
                            <a:srgbClr val="002060"/>
                          </a:solidFill>
                        </a:rPr>
                        <a:t>Reforma integral a la metodología de calificación de entidades</a:t>
                      </a:r>
                    </a:p>
                    <a:p>
                      <a:pPr marL="0" marR="0" lvl="0" indent="0" algn="l" defTabSz="457200" rtl="0" eaLnBrk="1" fontAlgn="auto" latinLnBrk="0" hangingPunct="1">
                        <a:lnSpc>
                          <a:spcPct val="100000"/>
                        </a:lnSpc>
                        <a:spcBef>
                          <a:spcPts val="0"/>
                        </a:spcBef>
                        <a:spcAft>
                          <a:spcPts val="0"/>
                        </a:spcAft>
                        <a:buClrTx/>
                        <a:buSzTx/>
                        <a:buFontTx/>
                        <a:buNone/>
                        <a:tabLst/>
                        <a:defRPr/>
                      </a:pPr>
                      <a:r>
                        <a:rPr lang="es-CR" sz="1600" dirty="0"/>
                        <a:t>Objetivo: Robustecer el vinculo con el enfoque SBR, mejorar la integración con el proceso de resolución y reforzar el carácter preventivo.</a:t>
                      </a:r>
                    </a:p>
                  </a:txBody>
                  <a:tcPr marL="68495" marR="68495" marT="34247" marB="34247"/>
                </a:tc>
                <a:tc>
                  <a:txBody>
                    <a:bodyPr/>
                    <a:lstStyle/>
                    <a:p>
                      <a:pPr algn="ctr">
                        <a:spcBef>
                          <a:spcPts val="0"/>
                        </a:spcBef>
                        <a:spcAft>
                          <a:spcPts val="0"/>
                        </a:spcAft>
                      </a:pPr>
                      <a:r>
                        <a:rPr lang="es-CR" sz="1400" dirty="0"/>
                        <a:t>Presentado</a:t>
                      </a:r>
                      <a:endParaRPr lang="es-CR" sz="1400" b="1" dirty="0">
                        <a:latin typeface="Cambria" panose="02040503050406030204" pitchFamily="18" charset="0"/>
                        <a:ea typeface="Cambria" panose="02040503050406030204" pitchFamily="18" charset="0"/>
                      </a:endParaRPr>
                    </a:p>
                  </a:txBody>
                  <a:tcPr marL="68495" marR="68495" marT="34247" marB="34247" anchor="ctr"/>
                </a:tc>
                <a:tc>
                  <a:txBody>
                    <a:bodyPr/>
                    <a:lstStyle/>
                    <a:p>
                      <a:pPr algn="ctr">
                        <a:spcBef>
                          <a:spcPts val="0"/>
                        </a:spcBef>
                        <a:spcAft>
                          <a:spcPts val="0"/>
                        </a:spcAft>
                      </a:pPr>
                      <a:r>
                        <a:rPr lang="es-CR" sz="1400" dirty="0"/>
                        <a:t>14/06/2021</a:t>
                      </a:r>
                      <a:endParaRPr lang="es-CR" sz="1400" b="1" dirty="0">
                        <a:latin typeface="Cambria" panose="02040503050406030204" pitchFamily="18" charset="0"/>
                        <a:ea typeface="Cambria" panose="02040503050406030204" pitchFamily="18" charset="0"/>
                      </a:endParaRPr>
                    </a:p>
                  </a:txBody>
                  <a:tcPr marL="68495" marR="68495" marT="34247" marB="34247" anchor="ctr"/>
                </a:tc>
                <a:tc>
                  <a:txBody>
                    <a:bodyPr/>
                    <a:lstStyle/>
                    <a:p>
                      <a:pPr algn="ctr">
                        <a:spcBef>
                          <a:spcPts val="0"/>
                        </a:spcBef>
                        <a:spcAft>
                          <a:spcPts val="0"/>
                        </a:spcAft>
                      </a:pPr>
                      <a:r>
                        <a:rPr lang="es-CR" sz="1400" dirty="0"/>
                        <a:t>27/09/2021</a:t>
                      </a:r>
                      <a:endParaRPr lang="es-CR" sz="1400" b="1" dirty="0">
                        <a:latin typeface="Cambria" panose="02040503050406030204" pitchFamily="18" charset="0"/>
                        <a:ea typeface="Cambria" panose="02040503050406030204" pitchFamily="18" charset="0"/>
                      </a:endParaRPr>
                    </a:p>
                  </a:txBody>
                  <a:tcPr marL="68495" marR="68495" marT="34247" marB="34247" anchor="ctr"/>
                </a:tc>
                <a:tc>
                  <a:txBody>
                    <a:bodyPr/>
                    <a:lstStyle/>
                    <a:p>
                      <a:pPr algn="ctr">
                        <a:spcBef>
                          <a:spcPts val="0"/>
                        </a:spcBef>
                        <a:spcAft>
                          <a:spcPts val="0"/>
                        </a:spcAft>
                      </a:pPr>
                      <a:r>
                        <a:rPr lang="es-CR" sz="1400" dirty="0"/>
                        <a:t>2023</a:t>
                      </a:r>
                      <a:endParaRPr lang="es-CR" sz="1400" b="1" dirty="0">
                        <a:latin typeface="Cambria" panose="02040503050406030204" pitchFamily="18" charset="0"/>
                        <a:ea typeface="Cambria" panose="02040503050406030204" pitchFamily="18" charset="0"/>
                      </a:endParaRPr>
                    </a:p>
                  </a:txBody>
                  <a:tcPr marL="68495" marR="68495" marT="34247" marB="34247" anchor="ctr"/>
                </a:tc>
                <a:extLst>
                  <a:ext uri="{0D108BD9-81ED-4DB2-BD59-A6C34878D82A}">
                    <a16:rowId xmlns:a16="http://schemas.microsoft.com/office/drawing/2014/main" val="3496663374"/>
                  </a:ext>
                </a:extLst>
              </a:tr>
              <a:tr h="1090795">
                <a:tc>
                  <a:txBody>
                    <a:bodyPr/>
                    <a:lstStyle/>
                    <a:p>
                      <a:pPr marL="93663" marR="0" lvl="1" indent="0" algn="l" defTabSz="457200" rtl="0" eaLnBrk="1" fontAlgn="auto" latinLnBrk="0" hangingPunct="1">
                        <a:lnSpc>
                          <a:spcPct val="100000"/>
                        </a:lnSpc>
                        <a:spcBef>
                          <a:spcPts val="0"/>
                        </a:spcBef>
                        <a:spcAft>
                          <a:spcPts val="600"/>
                        </a:spcAft>
                        <a:buClrTx/>
                        <a:buSzTx/>
                        <a:buFontTx/>
                        <a:buNone/>
                        <a:tabLst/>
                        <a:defRPr/>
                      </a:pPr>
                      <a:r>
                        <a:rPr lang="es-CR" sz="1600" b="1" u="sng" kern="1200" dirty="0">
                          <a:solidFill>
                            <a:srgbClr val="002060"/>
                          </a:solidFill>
                        </a:rPr>
                        <a:t>Reforma para agregar nuevos actos de autorización SUGEF</a:t>
                      </a:r>
                    </a:p>
                    <a:p>
                      <a:pPr marL="93663" marR="0" lvl="1" indent="0" algn="l" defTabSz="457200" rtl="0" eaLnBrk="1" fontAlgn="auto" latinLnBrk="0" hangingPunct="1">
                        <a:lnSpc>
                          <a:spcPct val="100000"/>
                        </a:lnSpc>
                        <a:spcBef>
                          <a:spcPts val="0"/>
                        </a:spcBef>
                        <a:spcAft>
                          <a:spcPts val="600"/>
                        </a:spcAft>
                        <a:buClrTx/>
                        <a:buSzTx/>
                        <a:buFontTx/>
                        <a:buNone/>
                        <a:tabLst/>
                        <a:defRPr/>
                      </a:pPr>
                      <a:r>
                        <a:rPr lang="es-CR" sz="1600" kern="1200" dirty="0"/>
                        <a:t>Objetivo: Regular los procesos de autorización previa de participaciones significativas en el capital, adquisiciones significativas de activos y pasivos, apertura de sucursales en el exterior y cambios a los estatutos.</a:t>
                      </a:r>
                      <a:endParaRPr lang="es-CR" sz="1600" b="0" kern="1200" dirty="0">
                        <a:solidFill>
                          <a:schemeClr val="dk1"/>
                        </a:solidFill>
                        <a:latin typeface="Cambria" panose="02040503050406030204" pitchFamily="18" charset="0"/>
                        <a:ea typeface="Cambria" panose="02040503050406030204" pitchFamily="18" charset="0"/>
                        <a:cs typeface="+mn-cs"/>
                      </a:endParaRPr>
                    </a:p>
                  </a:txBody>
                  <a:tcPr marL="0" marR="0" marT="0" marB="0"/>
                </a:tc>
                <a:tc>
                  <a:txBody>
                    <a:bodyPr/>
                    <a:lstStyle/>
                    <a:p>
                      <a:pPr marL="0" algn="ctr" defTabSz="457200" rtl="0" eaLnBrk="1" latinLnBrk="0" hangingPunct="1">
                        <a:spcBef>
                          <a:spcPts val="0"/>
                        </a:spcBef>
                        <a:spcAft>
                          <a:spcPts val="0"/>
                        </a:spcAft>
                      </a:pPr>
                      <a:r>
                        <a:rPr lang="es-CR" sz="1400" kern="1200" dirty="0"/>
                        <a:t>Presentado</a:t>
                      </a:r>
                      <a:endParaRPr lang="es-CR" sz="1400" b="1" kern="1200" dirty="0">
                        <a:solidFill>
                          <a:schemeClr val="dk1"/>
                        </a:solidFill>
                        <a:latin typeface="Cambria" panose="02040503050406030204" pitchFamily="18" charset="0"/>
                        <a:ea typeface="Cambria" panose="02040503050406030204" pitchFamily="18" charset="0"/>
                        <a:cs typeface="+mn-cs"/>
                      </a:endParaRPr>
                    </a:p>
                  </a:txBody>
                  <a:tcPr marL="68495" marR="68495" marT="34247" marB="34247" anchor="ctr"/>
                </a:tc>
                <a:tc>
                  <a:txBody>
                    <a:bodyPr/>
                    <a:lstStyle/>
                    <a:p>
                      <a:pPr marL="0" algn="ctr" defTabSz="457200" rtl="0" eaLnBrk="1" latinLnBrk="0" hangingPunct="1">
                        <a:spcBef>
                          <a:spcPts val="0"/>
                        </a:spcBef>
                        <a:spcAft>
                          <a:spcPts val="0"/>
                        </a:spcAft>
                      </a:pPr>
                      <a:r>
                        <a:rPr lang="es-CR" sz="1400" kern="1200" dirty="0"/>
                        <a:t>Junio 2021</a:t>
                      </a:r>
                    </a:p>
                    <a:p>
                      <a:pPr marL="0" algn="ctr" defTabSz="457200" rtl="0" eaLnBrk="1" latinLnBrk="0" hangingPunct="1">
                        <a:spcBef>
                          <a:spcPts val="0"/>
                        </a:spcBef>
                        <a:spcAft>
                          <a:spcPts val="0"/>
                        </a:spcAft>
                      </a:pPr>
                      <a:r>
                        <a:rPr lang="es-CR" sz="1400" b="1" kern="1200" dirty="0">
                          <a:solidFill>
                            <a:schemeClr val="dk1"/>
                          </a:solidFill>
                          <a:latin typeface="Cambria" panose="02040503050406030204" pitchFamily="18" charset="0"/>
                          <a:ea typeface="Cambria" panose="02040503050406030204" pitchFamily="18" charset="0"/>
                          <a:cs typeface="+mn-cs"/>
                        </a:rPr>
                        <a:t>(Fecha en revisión)</a:t>
                      </a:r>
                    </a:p>
                  </a:txBody>
                  <a:tcPr marL="68495" marR="68495" marT="34247" marB="34247" anchor="ctr"/>
                </a:tc>
                <a:tc>
                  <a:txBody>
                    <a:bodyPr/>
                    <a:lstStyle/>
                    <a:p>
                      <a:pPr marL="0" algn="ctr" defTabSz="457200" rtl="0" eaLnBrk="1" latinLnBrk="0" hangingPunct="1">
                        <a:spcBef>
                          <a:spcPts val="0"/>
                        </a:spcBef>
                        <a:spcAft>
                          <a:spcPts val="0"/>
                        </a:spcAft>
                      </a:pPr>
                      <a:r>
                        <a:rPr lang="es-CR" sz="1400" kern="1200" dirty="0"/>
                        <a:t>Agosto 2021</a:t>
                      </a:r>
                    </a:p>
                    <a:p>
                      <a:pPr marL="0" algn="ctr" defTabSz="457200" rtl="0" eaLnBrk="1" latinLnBrk="0" hangingPunct="1">
                        <a:spcBef>
                          <a:spcPts val="0"/>
                        </a:spcBef>
                        <a:spcAft>
                          <a:spcPts val="0"/>
                        </a:spcAft>
                      </a:pPr>
                      <a:r>
                        <a:rPr lang="es-CR" sz="1400" b="1" kern="1200" dirty="0">
                          <a:solidFill>
                            <a:schemeClr val="dk1"/>
                          </a:solidFill>
                          <a:latin typeface="Cambria" panose="02040503050406030204" pitchFamily="18" charset="0"/>
                          <a:ea typeface="Cambria" panose="02040503050406030204" pitchFamily="18" charset="0"/>
                          <a:cs typeface="+mn-cs"/>
                        </a:rPr>
                        <a:t>(Fecha en revisión)</a:t>
                      </a:r>
                    </a:p>
                  </a:txBody>
                  <a:tcPr marL="68495" marR="68495" marT="34247" marB="34247" anchor="ctr"/>
                </a:tc>
                <a:tc>
                  <a:txBody>
                    <a:bodyPr/>
                    <a:lstStyle/>
                    <a:p>
                      <a:pPr marL="0" algn="ctr" defTabSz="457200" rtl="0" eaLnBrk="1" latinLnBrk="0" hangingPunct="1">
                        <a:spcBef>
                          <a:spcPts val="0"/>
                        </a:spcBef>
                        <a:spcAft>
                          <a:spcPts val="0"/>
                        </a:spcAft>
                      </a:pPr>
                      <a:r>
                        <a:rPr lang="es-CR" sz="1400" kern="1200" dirty="0"/>
                        <a:t>Inmediata para nuevas autorizaciones</a:t>
                      </a:r>
                      <a:endParaRPr lang="es-CR" sz="1400" b="1" kern="1200" dirty="0">
                        <a:solidFill>
                          <a:schemeClr val="dk1"/>
                        </a:solidFill>
                        <a:latin typeface="Cambria" panose="02040503050406030204" pitchFamily="18" charset="0"/>
                        <a:ea typeface="Cambria" panose="02040503050406030204" pitchFamily="18" charset="0"/>
                        <a:cs typeface="+mn-cs"/>
                      </a:endParaRPr>
                    </a:p>
                  </a:txBody>
                  <a:tcPr marL="68495" marR="68495" marT="34247" marB="34247" anchor="ctr"/>
                </a:tc>
                <a:extLst>
                  <a:ext uri="{0D108BD9-81ED-4DB2-BD59-A6C34878D82A}">
                    <a16:rowId xmlns:a16="http://schemas.microsoft.com/office/drawing/2014/main" val="4235742371"/>
                  </a:ext>
                </a:extLst>
              </a:tr>
              <a:tr h="938712">
                <a:tc>
                  <a:txBody>
                    <a:bodyPr/>
                    <a:lstStyle/>
                    <a:p>
                      <a:pPr marL="93663" marR="0" lvl="0" indent="0" algn="l" defTabSz="457200" rtl="0" eaLnBrk="1" fontAlgn="auto" latinLnBrk="0" hangingPunct="1">
                        <a:lnSpc>
                          <a:spcPct val="100000"/>
                        </a:lnSpc>
                        <a:spcBef>
                          <a:spcPts val="0"/>
                        </a:spcBef>
                        <a:spcAft>
                          <a:spcPts val="0"/>
                        </a:spcAft>
                        <a:buClrTx/>
                        <a:buSzTx/>
                        <a:buFontTx/>
                        <a:buNone/>
                        <a:tabLst/>
                        <a:defRPr/>
                      </a:pPr>
                      <a:r>
                        <a:rPr lang="es-CR" sz="1600" b="1" u="sng" kern="1200" noProof="0" dirty="0">
                          <a:solidFill>
                            <a:srgbClr val="002060"/>
                          </a:solidFill>
                        </a:rPr>
                        <a:t>Reforma para sustituir la referencia a la tasa LIBOR</a:t>
                      </a:r>
                    </a:p>
                    <a:p>
                      <a:pPr marL="93663" marR="0" lvl="0" indent="0" algn="l" defTabSz="457200" rtl="0" eaLnBrk="1" fontAlgn="auto" latinLnBrk="0" hangingPunct="1">
                        <a:lnSpc>
                          <a:spcPct val="100000"/>
                        </a:lnSpc>
                        <a:spcBef>
                          <a:spcPts val="0"/>
                        </a:spcBef>
                        <a:spcAft>
                          <a:spcPts val="0"/>
                        </a:spcAft>
                        <a:buClrTx/>
                        <a:buSzTx/>
                        <a:buFontTx/>
                        <a:buNone/>
                        <a:tabLst/>
                        <a:defRPr/>
                      </a:pPr>
                      <a:r>
                        <a:rPr lang="es-CR" sz="1600" kern="1200" noProof="0" dirty="0"/>
                        <a:t>Objetivo. Sustituir  tasa LIBOR en indicadores de sensibilidad al riesgo de tasas de interés y como tasa de referencia en escenarios de estrés.</a:t>
                      </a:r>
                      <a:endParaRPr lang="es-CR" sz="1600" b="0" kern="1200" noProof="0" dirty="0">
                        <a:solidFill>
                          <a:schemeClr val="dk1"/>
                        </a:solidFill>
                        <a:latin typeface="Cambria" panose="02040503050406030204" pitchFamily="18" charset="0"/>
                        <a:ea typeface="Cambria" panose="02040503050406030204" pitchFamily="18" charset="0"/>
                        <a:cs typeface="+mn-cs"/>
                      </a:endParaRP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R" sz="1400" dirty="0"/>
                        <a:t>Mayo 2021</a:t>
                      </a:r>
                      <a:endParaRPr lang="es-CR" sz="1400" b="1" dirty="0">
                        <a:latin typeface="Cambria" panose="02040503050406030204" pitchFamily="18" charset="0"/>
                        <a:ea typeface="Cambria" panose="02040503050406030204" pitchFamily="18" charset="0"/>
                      </a:endParaRPr>
                    </a:p>
                  </a:txBody>
                  <a:tcPr marL="68495" marR="68495" marT="34247" marB="3424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R" sz="1400" kern="1200" dirty="0"/>
                        <a:t>Junio 2021</a:t>
                      </a:r>
                      <a:endParaRPr lang="es-CR" sz="1400" b="1" kern="1200" dirty="0">
                        <a:solidFill>
                          <a:schemeClr val="dk1"/>
                        </a:solidFill>
                        <a:latin typeface="Cambria" panose="02040503050406030204" pitchFamily="18" charset="0"/>
                        <a:ea typeface="Cambria" panose="02040503050406030204" pitchFamily="18" charset="0"/>
                        <a:cs typeface="+mn-cs"/>
                      </a:endParaRPr>
                    </a:p>
                  </a:txBody>
                  <a:tcPr marL="68495" marR="68495" marT="34247" marB="3424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R" sz="1400" kern="1200" dirty="0"/>
                        <a:t>Julio 2021</a:t>
                      </a:r>
                      <a:endParaRPr lang="es-CR" sz="1400" b="1" kern="1200" dirty="0">
                        <a:solidFill>
                          <a:schemeClr val="dk1"/>
                        </a:solidFill>
                        <a:latin typeface="Cambria" panose="02040503050406030204" pitchFamily="18" charset="0"/>
                        <a:ea typeface="Cambria" panose="02040503050406030204" pitchFamily="18" charset="0"/>
                        <a:cs typeface="+mn-cs"/>
                      </a:endParaRPr>
                    </a:p>
                  </a:txBody>
                  <a:tcPr marL="68495" marR="68495" marT="34247" marB="34247" anchor="ctr"/>
                </a:tc>
                <a:tc>
                  <a:txBody>
                    <a:bodyPr/>
                    <a:lstStyle/>
                    <a:p>
                      <a:pPr algn="ctr">
                        <a:spcBef>
                          <a:spcPts val="0"/>
                        </a:spcBef>
                        <a:spcAft>
                          <a:spcPts val="0"/>
                        </a:spcAft>
                      </a:pPr>
                      <a:r>
                        <a:rPr lang="es-CR" sz="1400" kern="1200" dirty="0"/>
                        <a:t>2022</a:t>
                      </a:r>
                      <a:endParaRPr lang="es-CR" sz="1400" b="1" kern="1200" dirty="0">
                        <a:solidFill>
                          <a:schemeClr val="dk1"/>
                        </a:solidFill>
                        <a:latin typeface="Cambria" panose="02040503050406030204" pitchFamily="18" charset="0"/>
                        <a:ea typeface="Cambria" panose="02040503050406030204" pitchFamily="18" charset="0"/>
                        <a:cs typeface="+mn-cs"/>
                      </a:endParaRPr>
                    </a:p>
                  </a:txBody>
                  <a:tcPr marL="68495" marR="68495" marT="34247" marB="34247" anchor="ctr"/>
                </a:tc>
                <a:extLst>
                  <a:ext uri="{0D108BD9-81ED-4DB2-BD59-A6C34878D82A}">
                    <a16:rowId xmlns:a16="http://schemas.microsoft.com/office/drawing/2014/main" val="2879933588"/>
                  </a:ext>
                </a:extLst>
              </a:tr>
              <a:tr h="938712">
                <a:tc>
                  <a:txBody>
                    <a:bodyPr/>
                    <a:lstStyle/>
                    <a:p>
                      <a:pPr marL="93663" marR="0" lvl="0" indent="0" algn="l" defTabSz="457200" rtl="0" eaLnBrk="1" fontAlgn="auto" latinLnBrk="0" hangingPunct="1">
                        <a:lnSpc>
                          <a:spcPct val="100000"/>
                        </a:lnSpc>
                        <a:spcBef>
                          <a:spcPts val="0"/>
                        </a:spcBef>
                        <a:spcAft>
                          <a:spcPts val="0"/>
                        </a:spcAft>
                        <a:buClrTx/>
                        <a:buSzTx/>
                        <a:buFontTx/>
                        <a:buNone/>
                        <a:tabLst/>
                        <a:defRPr/>
                      </a:pPr>
                      <a:r>
                        <a:rPr lang="es-CR" sz="1600" b="1" u="sng" kern="1200" noProof="0" dirty="0">
                          <a:solidFill>
                            <a:srgbClr val="002060"/>
                          </a:solidFill>
                          <a:latin typeface="+mn-lt"/>
                          <a:ea typeface="+mn-ea"/>
                          <a:cs typeface="+mn-cs"/>
                        </a:rPr>
                        <a:t>Reforma para fortalecer debida diligencia del CIC</a:t>
                      </a:r>
                    </a:p>
                    <a:p>
                      <a:pPr marL="93663" marR="0" lvl="0" indent="0" algn="l" defTabSz="457200" rtl="0" eaLnBrk="1" fontAlgn="auto" latinLnBrk="0" hangingPunct="1">
                        <a:lnSpc>
                          <a:spcPct val="100000"/>
                        </a:lnSpc>
                        <a:spcBef>
                          <a:spcPts val="0"/>
                        </a:spcBef>
                        <a:spcAft>
                          <a:spcPts val="0"/>
                        </a:spcAft>
                        <a:buClrTx/>
                        <a:buSzTx/>
                        <a:buFontTx/>
                        <a:buNone/>
                        <a:tabLst/>
                        <a:defRPr/>
                      </a:pPr>
                      <a:r>
                        <a:rPr lang="es-CR" sz="1600" b="0" u="none" kern="1200" noProof="0" dirty="0">
                          <a:solidFill>
                            <a:schemeClr val="tx1"/>
                          </a:solidFill>
                          <a:latin typeface="+mn-lt"/>
                          <a:ea typeface="+mn-ea"/>
                          <a:cs typeface="+mn-cs"/>
                        </a:rPr>
                        <a:t>Objetivo: Reforzar la responsabilidad de las entidades por la verificación diligente de autorizaciones de clientes.</a:t>
                      </a: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R" sz="1400" kern="1200" dirty="0">
                          <a:solidFill>
                            <a:schemeClr val="dk1"/>
                          </a:solidFill>
                          <a:latin typeface="+mn-lt"/>
                          <a:ea typeface="+mn-ea"/>
                          <a:cs typeface="+mn-cs"/>
                        </a:rPr>
                        <a:t>Julio 2021</a:t>
                      </a:r>
                    </a:p>
                  </a:txBody>
                  <a:tcPr marL="68495" marR="68495" marT="34247" marB="3424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R" sz="1400" kern="1200" dirty="0">
                          <a:solidFill>
                            <a:schemeClr val="dk1"/>
                          </a:solidFill>
                          <a:latin typeface="+mn-lt"/>
                          <a:ea typeface="+mn-ea"/>
                          <a:cs typeface="+mn-cs"/>
                        </a:rPr>
                        <a:t>Julio 2021</a:t>
                      </a:r>
                    </a:p>
                  </a:txBody>
                  <a:tcPr marL="68495" marR="68495" marT="34247" marB="3424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R" sz="1400" kern="1200" dirty="0">
                          <a:solidFill>
                            <a:schemeClr val="dk1"/>
                          </a:solidFill>
                          <a:latin typeface="+mn-lt"/>
                          <a:ea typeface="+mn-ea"/>
                          <a:cs typeface="+mn-cs"/>
                        </a:rPr>
                        <a:t>Sep. 2021</a:t>
                      </a:r>
                    </a:p>
                  </a:txBody>
                  <a:tcPr marL="68495" marR="68495" marT="34247" marB="3424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R" sz="1400" kern="1200" dirty="0">
                          <a:solidFill>
                            <a:schemeClr val="dk1"/>
                          </a:solidFill>
                          <a:latin typeface="+mn-lt"/>
                          <a:ea typeface="+mn-ea"/>
                          <a:cs typeface="+mn-cs"/>
                        </a:rPr>
                        <a:t>2021</a:t>
                      </a:r>
                    </a:p>
                  </a:txBody>
                  <a:tcPr marL="68495" marR="68495" marT="34247" marB="34247" anchor="ctr"/>
                </a:tc>
                <a:extLst>
                  <a:ext uri="{0D108BD9-81ED-4DB2-BD59-A6C34878D82A}">
                    <a16:rowId xmlns:a16="http://schemas.microsoft.com/office/drawing/2014/main" val="3242455494"/>
                  </a:ext>
                </a:extLst>
              </a:tr>
            </a:tbl>
          </a:graphicData>
        </a:graphic>
      </p:graphicFrame>
    </p:spTree>
    <p:extLst>
      <p:ext uri="{BB962C8B-B14F-4D97-AF65-F5344CB8AC3E}">
        <p14:creationId xmlns:p14="http://schemas.microsoft.com/office/powerpoint/2010/main" val="440821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6">
            <a:extLst>
              <a:ext uri="{FF2B5EF4-FFF2-40B4-BE49-F238E27FC236}">
                <a16:creationId xmlns:a16="http://schemas.microsoft.com/office/drawing/2014/main" id="{185CBDAB-D612-4005-B7E4-A89D3D9822DE}"/>
              </a:ext>
            </a:extLst>
          </p:cNvPr>
          <p:cNvGraphicFramePr>
            <a:graphicFrameLocks noGrp="1"/>
          </p:cNvGraphicFramePr>
          <p:nvPr>
            <p:extLst>
              <p:ext uri="{D42A27DB-BD31-4B8C-83A1-F6EECF244321}">
                <p14:modId xmlns:p14="http://schemas.microsoft.com/office/powerpoint/2010/main" val="3034982324"/>
              </p:ext>
            </p:extLst>
          </p:nvPr>
        </p:nvGraphicFramePr>
        <p:xfrm>
          <a:off x="649386" y="1042808"/>
          <a:ext cx="10893228" cy="5813974"/>
        </p:xfrm>
        <a:graphic>
          <a:graphicData uri="http://schemas.openxmlformats.org/drawingml/2006/table">
            <a:tbl>
              <a:tblPr firstRow="1" bandRow="1">
                <a:tableStyleId>{5C22544A-7EE6-4342-B048-85BDC9FD1C3A}</a:tableStyleId>
              </a:tblPr>
              <a:tblGrid>
                <a:gridCol w="6005015">
                  <a:extLst>
                    <a:ext uri="{9D8B030D-6E8A-4147-A177-3AD203B41FA5}">
                      <a16:colId xmlns:a16="http://schemas.microsoft.com/office/drawing/2014/main" val="1303055455"/>
                    </a:ext>
                  </a:extLst>
                </a:gridCol>
                <a:gridCol w="1350116">
                  <a:extLst>
                    <a:ext uri="{9D8B030D-6E8A-4147-A177-3AD203B41FA5}">
                      <a16:colId xmlns:a16="http://schemas.microsoft.com/office/drawing/2014/main" val="954121555"/>
                    </a:ext>
                  </a:extLst>
                </a:gridCol>
                <a:gridCol w="1012874">
                  <a:extLst>
                    <a:ext uri="{9D8B030D-6E8A-4147-A177-3AD203B41FA5}">
                      <a16:colId xmlns:a16="http://schemas.microsoft.com/office/drawing/2014/main" val="3592930937"/>
                    </a:ext>
                  </a:extLst>
                </a:gridCol>
                <a:gridCol w="1192838">
                  <a:extLst>
                    <a:ext uri="{9D8B030D-6E8A-4147-A177-3AD203B41FA5}">
                      <a16:colId xmlns:a16="http://schemas.microsoft.com/office/drawing/2014/main" val="2647203701"/>
                    </a:ext>
                  </a:extLst>
                </a:gridCol>
                <a:gridCol w="1332385">
                  <a:extLst>
                    <a:ext uri="{9D8B030D-6E8A-4147-A177-3AD203B41FA5}">
                      <a16:colId xmlns:a16="http://schemas.microsoft.com/office/drawing/2014/main" val="2197186622"/>
                    </a:ext>
                  </a:extLst>
                </a:gridCol>
              </a:tblGrid>
              <a:tr h="526912">
                <a:tc>
                  <a:txBody>
                    <a:bodyPr/>
                    <a:lstStyle/>
                    <a:p>
                      <a:pPr>
                        <a:spcBef>
                          <a:spcPts val="0"/>
                        </a:spcBef>
                        <a:spcAft>
                          <a:spcPts val="0"/>
                        </a:spcAft>
                      </a:pPr>
                      <a:r>
                        <a:rPr lang="es-CR" sz="1600" dirty="0"/>
                        <a:t>Etapas en marcha (Fechas de Sesión CONASSIF)</a:t>
                      </a:r>
                    </a:p>
                    <a:p>
                      <a:pPr>
                        <a:spcBef>
                          <a:spcPts val="0"/>
                        </a:spcBef>
                        <a:spcAft>
                          <a:spcPts val="0"/>
                        </a:spcAft>
                      </a:pPr>
                      <a:r>
                        <a:rPr lang="es-CR" sz="1600" dirty="0">
                          <a:latin typeface="Cambria" panose="02040503050406030204" pitchFamily="18" charset="0"/>
                          <a:ea typeface="Cambria" panose="02040503050406030204" pitchFamily="18" charset="0"/>
                        </a:rPr>
                        <a:t>(SUGEF)</a:t>
                      </a:r>
                    </a:p>
                  </a:txBody>
                  <a:tcPr marL="68495" marR="68495" marT="34247" marB="34247"/>
                </a:tc>
                <a:tc>
                  <a:txBody>
                    <a:bodyPr/>
                    <a:lstStyle/>
                    <a:p>
                      <a:pPr algn="ctr">
                        <a:spcBef>
                          <a:spcPts val="0"/>
                        </a:spcBef>
                        <a:spcAft>
                          <a:spcPts val="0"/>
                        </a:spcAft>
                      </a:pPr>
                      <a:r>
                        <a:rPr lang="es-CR" sz="1600" dirty="0"/>
                        <a:t>Marco</a:t>
                      </a:r>
                    </a:p>
                    <a:p>
                      <a:pPr algn="ctr">
                        <a:spcBef>
                          <a:spcPts val="0"/>
                        </a:spcBef>
                        <a:spcAft>
                          <a:spcPts val="0"/>
                        </a:spcAft>
                      </a:pPr>
                      <a:r>
                        <a:rPr lang="es-CR" sz="1600" dirty="0"/>
                        <a:t>Conceptual</a:t>
                      </a:r>
                      <a:endParaRPr lang="es-CR" sz="1600" b="1"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Consulta</a:t>
                      </a:r>
                      <a:endParaRPr lang="es-CR" sz="1400" b="1"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Aprobación</a:t>
                      </a:r>
                      <a:endParaRPr lang="es-CR" sz="1400" b="1"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600" dirty="0"/>
                        <a:t>Vigencia </a:t>
                      </a:r>
                      <a:endParaRPr lang="es-CR" sz="1600" b="1" dirty="0">
                        <a:latin typeface="Cambria" panose="02040503050406030204" pitchFamily="18" charset="0"/>
                        <a:ea typeface="Cambria" panose="02040503050406030204" pitchFamily="18" charset="0"/>
                      </a:endParaRPr>
                    </a:p>
                  </a:txBody>
                  <a:tcPr marL="68495" marR="68495" marT="34247" marB="34247"/>
                </a:tc>
                <a:extLst>
                  <a:ext uri="{0D108BD9-81ED-4DB2-BD59-A6C34878D82A}">
                    <a16:rowId xmlns:a16="http://schemas.microsoft.com/office/drawing/2014/main" val="1815375222"/>
                  </a:ext>
                </a:extLst>
              </a:tr>
              <a:tr h="700736">
                <a:tc>
                  <a:txBody>
                    <a:bodyPr/>
                    <a:lstStyle/>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b="1" u="sng" kern="1200" noProof="0" dirty="0">
                          <a:solidFill>
                            <a:srgbClr val="002060"/>
                          </a:solidFill>
                        </a:rPr>
                        <a:t>Reforma a la regulación sobre administración de riesgos</a:t>
                      </a:r>
                    </a:p>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kern="1200" noProof="0" dirty="0"/>
                        <a:t>Objetivo: Integrar en un solo cuerpo regulatorio, los marcos de gestión sobre riesgos específicos, para solventar duplicidades, armonizar conceptos y simplificar la regulación.</a:t>
                      </a:r>
                      <a:endParaRPr lang="es-CR" sz="1600" b="0" kern="1200" noProof="0" dirty="0">
                        <a:solidFill>
                          <a:schemeClr val="dk1"/>
                        </a:solidFill>
                        <a:latin typeface="Calibri" panose="020F0502020204030204" pitchFamily="34" charset="0"/>
                        <a:ea typeface="Cambria" panose="02040503050406030204" pitchFamily="18" charset="0"/>
                        <a:cs typeface="Calibri" panose="020F0502020204030204" pitchFamily="34" charset="0"/>
                      </a:endParaRPr>
                    </a:p>
                  </a:txBody>
                  <a:tcPr marL="0" marR="0" marT="0" marB="0"/>
                </a:tc>
                <a:tc gridSpan="3">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s-CR" sz="1400" kern="1200" dirty="0"/>
                        <a:t>II Semestre 2021</a:t>
                      </a:r>
                      <a:endParaRPr lang="es-CR" sz="1400" b="1" kern="1200" dirty="0">
                        <a:solidFill>
                          <a:schemeClr val="dk1"/>
                        </a:solidFill>
                        <a:latin typeface="+mn-lt"/>
                        <a:ea typeface="+mn-ea"/>
                        <a:cs typeface="+mn-cs"/>
                      </a:endParaRPr>
                    </a:p>
                  </a:txBody>
                  <a:tcPr anchor="ctr"/>
                </a:tc>
                <a:tc hMerge="1">
                  <a:txBody>
                    <a:bodyPr/>
                    <a:lstStyle/>
                    <a:p>
                      <a:endParaRPr lang="es-CR" dirty="0"/>
                    </a:p>
                  </a:txBody>
                  <a:tcPr anchor="ctr"/>
                </a:tc>
                <a:tc hMerge="1">
                  <a:txBody>
                    <a:bodyPr/>
                    <a:lstStyle/>
                    <a:p>
                      <a:endParaRPr lang="es-CR" dirty="0"/>
                    </a:p>
                  </a:txBody>
                  <a:tcPr anchor="ctr"/>
                </a:tc>
                <a:tc>
                  <a:txBody>
                    <a:bodyPr/>
                    <a:lstStyle/>
                    <a:p>
                      <a:pPr marL="0" algn="ctr" defTabSz="914400" rtl="0" eaLnBrk="1" latinLnBrk="0" hangingPunct="1">
                        <a:spcBef>
                          <a:spcPts val="600"/>
                        </a:spcBef>
                        <a:spcAft>
                          <a:spcPts val="0"/>
                        </a:spcAft>
                      </a:pPr>
                      <a:r>
                        <a:rPr lang="es-CR" sz="1400" kern="1200" dirty="0"/>
                        <a:t>2021</a:t>
                      </a:r>
                      <a:endParaRPr lang="es-CR" sz="1400" b="1" kern="1200" dirty="0">
                        <a:solidFill>
                          <a:schemeClr val="dk1"/>
                        </a:solidFill>
                        <a:latin typeface="+mn-lt"/>
                        <a:ea typeface="+mn-ea"/>
                        <a:cs typeface="+mn-cs"/>
                      </a:endParaRPr>
                    </a:p>
                  </a:txBody>
                  <a:tcPr anchor="ctr"/>
                </a:tc>
                <a:extLst>
                  <a:ext uri="{0D108BD9-81ED-4DB2-BD59-A6C34878D82A}">
                    <a16:rowId xmlns:a16="http://schemas.microsoft.com/office/drawing/2014/main" val="535114403"/>
                  </a:ext>
                </a:extLst>
              </a:tr>
              <a:tr h="590627">
                <a:tc>
                  <a:txBody>
                    <a:bodyPr/>
                    <a:lstStyle/>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b="1" u="sng" kern="1200" noProof="0" dirty="0">
                          <a:solidFill>
                            <a:srgbClr val="002060"/>
                          </a:solidFill>
                        </a:rPr>
                        <a:t>Nueva regulación sobre sobre microcréditos</a:t>
                      </a:r>
                    </a:p>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kern="1200" noProof="0" dirty="0"/>
                        <a:t>Objetivo: Adaptar el marco regulatorio  general para el tratamiento apropiado de microcréditos. No se modifica regulación del SBD. </a:t>
                      </a:r>
                      <a:endParaRPr lang="es-CR" sz="1600" b="1" kern="1200" noProof="0" dirty="0">
                        <a:solidFill>
                          <a:schemeClr val="dk1"/>
                        </a:solidFill>
                        <a:latin typeface="Cambria" panose="02040503050406030204" pitchFamily="18" charset="0"/>
                        <a:ea typeface="Cambria" panose="02040503050406030204" pitchFamily="18" charset="0"/>
                        <a:cs typeface="+mn-cs"/>
                      </a:endParaRPr>
                    </a:p>
                  </a:txBody>
                  <a:tcPr marL="0" marR="0" marT="0" marB="0"/>
                </a:tc>
                <a:tc gridSpan="3">
                  <a:txBody>
                    <a:bodyPr/>
                    <a:lstStyle/>
                    <a:p>
                      <a:pPr algn="ctr">
                        <a:spcBef>
                          <a:spcPts val="600"/>
                        </a:spcBef>
                        <a:spcAft>
                          <a:spcPts val="0"/>
                        </a:spcAft>
                      </a:pPr>
                      <a:r>
                        <a:rPr lang="es-CR" sz="1400" dirty="0"/>
                        <a:t>II Semestre 2021</a:t>
                      </a:r>
                      <a:endParaRPr lang="es-CR" sz="1400" b="1" dirty="0">
                        <a:latin typeface="Cambria" panose="02040503050406030204" pitchFamily="18" charset="0"/>
                        <a:ea typeface="Cambria" panose="02040503050406030204" pitchFamily="18" charset="0"/>
                      </a:endParaRPr>
                    </a:p>
                  </a:txBody>
                  <a:tcPr marL="68495" marR="68495" marT="34247" marB="34247" anchor="ctr"/>
                </a:tc>
                <a:tc hMerge="1">
                  <a:txBody>
                    <a:bodyPr/>
                    <a:lstStyle/>
                    <a:p>
                      <a:endParaRPr lang="es-CR"/>
                    </a:p>
                  </a:txBody>
                  <a:tcPr/>
                </a:tc>
                <a:tc hMerge="1">
                  <a:txBody>
                    <a:bodyPr/>
                    <a:lstStyle/>
                    <a:p>
                      <a:pPr algn="ctr">
                        <a:spcBef>
                          <a:spcPts val="0"/>
                        </a:spcBef>
                        <a:spcAft>
                          <a:spcPts val="0"/>
                        </a:spcAft>
                      </a:pPr>
                      <a:endParaRPr lang="es-CR" sz="1400" b="1">
                        <a:latin typeface="Cambria" panose="02040503050406030204" pitchFamily="18" charset="0"/>
                        <a:ea typeface="Cambria" panose="02040503050406030204" pitchFamily="18" charset="0"/>
                      </a:endParaRPr>
                    </a:p>
                  </a:txBody>
                  <a:tcPr marL="68495" marR="68495" marT="34247" marB="34247" anchor="ctr"/>
                </a:tc>
                <a:tc>
                  <a:txBody>
                    <a:bodyPr/>
                    <a:lstStyle/>
                    <a:p>
                      <a:pPr algn="ctr">
                        <a:spcBef>
                          <a:spcPts val="600"/>
                        </a:spcBef>
                        <a:spcAft>
                          <a:spcPts val="0"/>
                        </a:spcAft>
                      </a:pPr>
                      <a:r>
                        <a:rPr lang="es-CR" sz="1400" kern="1200" dirty="0"/>
                        <a:t>2021</a:t>
                      </a:r>
                      <a:endParaRPr lang="es-CR" sz="1400" b="1" dirty="0">
                        <a:latin typeface="Cambria" panose="02040503050406030204" pitchFamily="18" charset="0"/>
                        <a:ea typeface="Cambria" panose="02040503050406030204" pitchFamily="18" charset="0"/>
                      </a:endParaRPr>
                    </a:p>
                  </a:txBody>
                  <a:tcPr marL="68495" marR="68495" marT="34247" marB="34247" anchor="ctr"/>
                </a:tc>
                <a:extLst>
                  <a:ext uri="{0D108BD9-81ED-4DB2-BD59-A6C34878D82A}">
                    <a16:rowId xmlns:a16="http://schemas.microsoft.com/office/drawing/2014/main" val="2955536166"/>
                  </a:ext>
                </a:extLst>
              </a:tr>
              <a:tr h="810830">
                <a:tc>
                  <a:txBody>
                    <a:bodyPr/>
                    <a:lstStyle/>
                    <a:p>
                      <a:pPr marL="93663" marR="0" lvl="1" indent="0" algn="l" defTabSz="457200" rtl="0" eaLnBrk="1" fontAlgn="auto" latinLnBrk="0" hangingPunct="1">
                        <a:lnSpc>
                          <a:spcPct val="100000"/>
                        </a:lnSpc>
                        <a:spcBef>
                          <a:spcPts val="600"/>
                        </a:spcBef>
                        <a:spcAft>
                          <a:spcPts val="0"/>
                        </a:spcAft>
                        <a:buClrTx/>
                        <a:buSzTx/>
                        <a:buFontTx/>
                        <a:buNone/>
                        <a:tabLst/>
                        <a:defRPr/>
                      </a:pPr>
                      <a:r>
                        <a:rPr lang="es-CR" sz="1600" b="1" u="sng" kern="1200" dirty="0">
                          <a:solidFill>
                            <a:srgbClr val="002060"/>
                          </a:solidFill>
                        </a:rPr>
                        <a:t>Adopción del Indicador de Financiamiento Neto Estable</a:t>
                      </a:r>
                    </a:p>
                    <a:p>
                      <a:pPr marL="93663" marR="0" lvl="1" indent="0" algn="l" defTabSz="457200" rtl="0" eaLnBrk="1" fontAlgn="auto" latinLnBrk="0" hangingPunct="1">
                        <a:lnSpc>
                          <a:spcPct val="100000"/>
                        </a:lnSpc>
                        <a:spcBef>
                          <a:spcPts val="600"/>
                        </a:spcBef>
                        <a:spcAft>
                          <a:spcPts val="0"/>
                        </a:spcAft>
                        <a:buClrTx/>
                        <a:buSzTx/>
                        <a:buFontTx/>
                        <a:buNone/>
                        <a:tabLst/>
                        <a:defRPr/>
                      </a:pPr>
                      <a:r>
                        <a:rPr lang="es-CR" sz="1600" kern="1200" dirty="0"/>
                        <a:t>Objetivo: Complementar el conjunto de indicadores de Liquidez de Basilea III, mejorar el calce de largo plazo entre los activos y las fuentes de financiación.</a:t>
                      </a:r>
                      <a:endParaRPr lang="es-CR" sz="1600" b="0" kern="1200" dirty="0">
                        <a:solidFill>
                          <a:schemeClr val="dk1"/>
                        </a:solidFill>
                        <a:latin typeface="Cambria" panose="02040503050406030204" pitchFamily="18" charset="0"/>
                        <a:ea typeface="Cambria" panose="02040503050406030204" pitchFamily="18" charset="0"/>
                        <a:cs typeface="+mn-cs"/>
                      </a:endParaRPr>
                    </a:p>
                  </a:txBody>
                  <a:tcPr marL="0" marR="0" marT="0" marB="0"/>
                </a:tc>
                <a:tc gridSpan="3">
                  <a:txBody>
                    <a:bodyPr/>
                    <a:lstStyle/>
                    <a:p>
                      <a:pPr algn="ctr">
                        <a:spcBef>
                          <a:spcPts val="600"/>
                        </a:spcBef>
                        <a:spcAft>
                          <a:spcPts val="0"/>
                        </a:spcAft>
                      </a:pPr>
                      <a:r>
                        <a:rPr lang="es-CR" sz="1400" dirty="0"/>
                        <a:t>II Semestre 2021</a:t>
                      </a:r>
                      <a:endParaRPr lang="es-CR" sz="1400" b="1" dirty="0">
                        <a:latin typeface="Cambria" panose="02040503050406030204" pitchFamily="18" charset="0"/>
                        <a:ea typeface="Cambria" panose="02040503050406030204" pitchFamily="18" charset="0"/>
                      </a:endParaRPr>
                    </a:p>
                  </a:txBody>
                  <a:tcPr marL="68495" marR="68495" marT="34247" marB="34247" anchor="ctr"/>
                </a:tc>
                <a:tc hMerge="1">
                  <a:txBody>
                    <a:bodyPr/>
                    <a:lstStyle/>
                    <a:p>
                      <a:endParaRPr lang="es-CR"/>
                    </a:p>
                  </a:txBody>
                  <a:tcPr/>
                </a:tc>
                <a:tc hMerge="1">
                  <a:txBody>
                    <a:bodyPr/>
                    <a:lstStyle/>
                    <a:p>
                      <a:pPr algn="ctr">
                        <a:spcBef>
                          <a:spcPts val="0"/>
                        </a:spcBef>
                        <a:spcAft>
                          <a:spcPts val="0"/>
                        </a:spcAft>
                      </a:pPr>
                      <a:endParaRPr lang="es-CR" sz="1400" b="1">
                        <a:latin typeface="Cambria" panose="02040503050406030204" pitchFamily="18" charset="0"/>
                        <a:ea typeface="Cambria" panose="02040503050406030204" pitchFamily="18" charset="0"/>
                      </a:endParaRPr>
                    </a:p>
                  </a:txBody>
                  <a:tcPr marL="68495" marR="68495" marT="34247" marB="34247" anchor="ctr"/>
                </a:tc>
                <a:tc>
                  <a:txBody>
                    <a:bodyPr/>
                    <a:lstStyle/>
                    <a:p>
                      <a:pPr algn="ctr">
                        <a:spcBef>
                          <a:spcPts val="600"/>
                        </a:spcBef>
                        <a:spcAft>
                          <a:spcPts val="0"/>
                        </a:spcAft>
                      </a:pPr>
                      <a:r>
                        <a:rPr lang="es-CR" sz="1400" dirty="0"/>
                        <a:t>2022</a:t>
                      </a:r>
                      <a:endParaRPr lang="es-CR" sz="1400" b="1" dirty="0">
                        <a:latin typeface="Cambria" panose="02040503050406030204" pitchFamily="18" charset="0"/>
                        <a:ea typeface="Cambria" panose="02040503050406030204" pitchFamily="18" charset="0"/>
                      </a:endParaRPr>
                    </a:p>
                  </a:txBody>
                  <a:tcPr marL="68495" marR="68495" marT="34247" marB="34247" anchor="ctr"/>
                </a:tc>
                <a:extLst>
                  <a:ext uri="{0D108BD9-81ED-4DB2-BD59-A6C34878D82A}">
                    <a16:rowId xmlns:a16="http://schemas.microsoft.com/office/drawing/2014/main" val="879347105"/>
                  </a:ext>
                </a:extLst>
              </a:tr>
              <a:tr h="917821">
                <a:tc>
                  <a:txBody>
                    <a:bodyPr/>
                    <a:lstStyle/>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b="1" u="sng" kern="1200" noProof="0" dirty="0">
                          <a:solidFill>
                            <a:srgbClr val="002060"/>
                          </a:solidFill>
                        </a:rPr>
                        <a:t>Nueva regulación sobre planes de recuperación y planes de resolución de las entidades.</a:t>
                      </a:r>
                    </a:p>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kern="1200" noProof="0" dirty="0"/>
                        <a:t>Objetivo: Complementar el proceso de resolución, mediante planes elaborados por las propias entidades (sistémicas)</a:t>
                      </a:r>
                      <a:endParaRPr lang="es-CR" sz="1600" b="1" kern="1200" noProof="0" dirty="0">
                        <a:solidFill>
                          <a:schemeClr val="dk1"/>
                        </a:solidFill>
                        <a:latin typeface="Cambria" panose="02040503050406030204" pitchFamily="18" charset="0"/>
                        <a:ea typeface="Cambria" panose="02040503050406030204" pitchFamily="18" charset="0"/>
                        <a:cs typeface="+mn-cs"/>
                      </a:endParaRPr>
                    </a:p>
                  </a:txBody>
                  <a:tcPr marL="0" marR="0" marT="0" marB="0"/>
                </a:tc>
                <a:tc gridSpan="3">
                  <a:txBody>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lang="es-CR" sz="1400" dirty="0"/>
                        <a:t>II Semestre 2021</a:t>
                      </a:r>
                      <a:endParaRPr lang="es-CR" sz="1400" b="1" dirty="0">
                        <a:latin typeface="Cambria" panose="02040503050406030204" pitchFamily="18" charset="0"/>
                        <a:ea typeface="Cambria" panose="02040503050406030204" pitchFamily="18" charset="0"/>
                      </a:endParaRPr>
                    </a:p>
                  </a:txBody>
                  <a:tcPr marL="68495" marR="68495" marT="34247" marB="34247" anchor="ctr"/>
                </a:tc>
                <a:tc hMerge="1">
                  <a:txBody>
                    <a:bodyPr/>
                    <a:lstStyle/>
                    <a:p>
                      <a:endParaRPr lang="es-CR"/>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s-CR" sz="1400" b="1">
                        <a:latin typeface="Cambria" panose="02040503050406030204" pitchFamily="18" charset="0"/>
                        <a:ea typeface="Cambria" panose="02040503050406030204" pitchFamily="18" charset="0"/>
                      </a:endParaRPr>
                    </a:p>
                  </a:txBody>
                  <a:tcPr marL="68495" marR="68495" marT="34247" marB="34247" anchor="ctr"/>
                </a:tc>
                <a:tc>
                  <a:txBody>
                    <a:bodyPr/>
                    <a:lstStyle/>
                    <a:p>
                      <a:pPr marL="0" algn="ctr" defTabSz="457200" rtl="0" eaLnBrk="1" latinLnBrk="0" hangingPunct="1">
                        <a:spcBef>
                          <a:spcPts val="600"/>
                        </a:spcBef>
                        <a:spcAft>
                          <a:spcPts val="0"/>
                        </a:spcAft>
                      </a:pPr>
                      <a:r>
                        <a:rPr lang="es-CR" sz="1400" kern="1200" dirty="0"/>
                        <a:t>2023</a:t>
                      </a:r>
                      <a:endParaRPr lang="es-CR" sz="1400" b="1" kern="1200" dirty="0">
                        <a:solidFill>
                          <a:schemeClr val="dk1"/>
                        </a:solidFill>
                        <a:latin typeface="Cambria" panose="02040503050406030204" pitchFamily="18" charset="0"/>
                        <a:ea typeface="Cambria" panose="02040503050406030204" pitchFamily="18" charset="0"/>
                        <a:cs typeface="+mn-cs"/>
                      </a:endParaRPr>
                    </a:p>
                  </a:txBody>
                  <a:tcPr marL="68495" marR="68495" marT="34247" marB="34247" anchor="ctr"/>
                </a:tc>
                <a:extLst>
                  <a:ext uri="{0D108BD9-81ED-4DB2-BD59-A6C34878D82A}">
                    <a16:rowId xmlns:a16="http://schemas.microsoft.com/office/drawing/2014/main" val="1286170392"/>
                  </a:ext>
                </a:extLst>
              </a:tr>
              <a:tr h="607919">
                <a:tc>
                  <a:txBody>
                    <a:bodyPr/>
                    <a:lstStyle/>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b="1" u="sng" kern="1200" noProof="0" dirty="0">
                          <a:solidFill>
                            <a:srgbClr val="002060"/>
                          </a:solidFill>
                        </a:rPr>
                        <a:t>Reforma al requerimiento de capital por riesgo de mercado</a:t>
                      </a:r>
                      <a:r>
                        <a:rPr lang="es-CR" sz="1600" b="1" kern="1200" noProof="0" dirty="0"/>
                        <a:t>.</a:t>
                      </a:r>
                    </a:p>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kern="1200" noProof="0" dirty="0"/>
                        <a:t>Objetivo. Sustituir el cálculo del </a:t>
                      </a:r>
                      <a:r>
                        <a:rPr lang="es-CR" sz="1600" kern="1200" noProof="0" dirty="0" err="1"/>
                        <a:t>VeR</a:t>
                      </a:r>
                      <a:r>
                        <a:rPr lang="es-CR" sz="1600" kern="1200" noProof="0" dirty="0"/>
                        <a:t> por enfoques estándar de Basilea para el calculo del requerimiento de capital por riesgo de mercado.</a:t>
                      </a:r>
                      <a:endParaRPr lang="es-CR" sz="1600" b="0" kern="1200" noProof="0" dirty="0">
                        <a:solidFill>
                          <a:schemeClr val="dk1"/>
                        </a:solidFill>
                        <a:latin typeface="Calibri" panose="020F0502020204030204" pitchFamily="34" charset="0"/>
                        <a:ea typeface="Cambria" panose="02040503050406030204" pitchFamily="18" charset="0"/>
                        <a:cs typeface="Calibri" panose="020F0502020204030204" pitchFamily="34" charset="0"/>
                      </a:endParaRPr>
                    </a:p>
                  </a:txBody>
                  <a:tcPr marL="0" marR="0" marT="0" marB="0"/>
                </a:tc>
                <a:tc gridSpan="3">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s-CR" sz="1400" kern="1200" dirty="0"/>
                        <a:t>I Semestre 2022</a:t>
                      </a:r>
                      <a:endParaRPr lang="es-CR" sz="1400" b="1" kern="1200" dirty="0">
                        <a:solidFill>
                          <a:schemeClr val="dk1"/>
                        </a:solidFill>
                        <a:latin typeface="+mn-lt"/>
                        <a:ea typeface="+mn-ea"/>
                        <a:cs typeface="+mn-cs"/>
                      </a:endParaRPr>
                    </a:p>
                  </a:txBody>
                  <a:tcPr anchor="ctr"/>
                </a:tc>
                <a:tc hMerge="1">
                  <a:txBody>
                    <a:bodyPr/>
                    <a:lstStyle/>
                    <a:p>
                      <a:endParaRPr lang="es-CR"/>
                    </a:p>
                  </a:txBody>
                  <a:tcPr/>
                </a:tc>
                <a:tc hMerge="1">
                  <a:txBody>
                    <a:bodyPr/>
                    <a:lstStyle/>
                    <a:p>
                      <a:endParaRPr lang="es-CR"/>
                    </a:p>
                  </a:txBody>
                  <a:tcPr/>
                </a:tc>
                <a:tc>
                  <a:txBody>
                    <a:bodyPr/>
                    <a:lstStyle/>
                    <a:p>
                      <a:pPr marL="0" algn="ctr" defTabSz="914400" rtl="0" eaLnBrk="1" latinLnBrk="0" hangingPunct="1">
                        <a:spcBef>
                          <a:spcPts val="600"/>
                        </a:spcBef>
                        <a:spcAft>
                          <a:spcPts val="0"/>
                        </a:spcAft>
                      </a:pPr>
                      <a:r>
                        <a:rPr lang="es-CR" sz="1400" kern="1200" dirty="0"/>
                        <a:t>2023</a:t>
                      </a:r>
                      <a:endParaRPr lang="es-CR" sz="1400" b="1" kern="1200" dirty="0">
                        <a:solidFill>
                          <a:schemeClr val="dk1"/>
                        </a:solidFill>
                        <a:latin typeface="+mn-lt"/>
                        <a:ea typeface="+mn-ea"/>
                        <a:cs typeface="+mn-cs"/>
                      </a:endParaRPr>
                    </a:p>
                  </a:txBody>
                  <a:tcPr anchor="ctr"/>
                </a:tc>
                <a:extLst>
                  <a:ext uri="{0D108BD9-81ED-4DB2-BD59-A6C34878D82A}">
                    <a16:rowId xmlns:a16="http://schemas.microsoft.com/office/drawing/2014/main" val="2487451828"/>
                  </a:ext>
                </a:extLst>
              </a:tr>
            </a:tbl>
          </a:graphicData>
        </a:graphic>
      </p:graphicFrame>
    </p:spTree>
    <p:extLst>
      <p:ext uri="{BB962C8B-B14F-4D97-AF65-F5344CB8AC3E}">
        <p14:creationId xmlns:p14="http://schemas.microsoft.com/office/powerpoint/2010/main" val="3245936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6">
            <a:extLst>
              <a:ext uri="{FF2B5EF4-FFF2-40B4-BE49-F238E27FC236}">
                <a16:creationId xmlns:a16="http://schemas.microsoft.com/office/drawing/2014/main" id="{3FFDD5E1-D1AB-4D8C-8297-DE940C1D1D2E}"/>
              </a:ext>
            </a:extLst>
          </p:cNvPr>
          <p:cNvGraphicFramePr>
            <a:graphicFrameLocks noGrp="1"/>
          </p:cNvGraphicFramePr>
          <p:nvPr>
            <p:extLst>
              <p:ext uri="{D42A27DB-BD31-4B8C-83A1-F6EECF244321}">
                <p14:modId xmlns:p14="http://schemas.microsoft.com/office/powerpoint/2010/main" val="3326075755"/>
              </p:ext>
            </p:extLst>
          </p:nvPr>
        </p:nvGraphicFramePr>
        <p:xfrm>
          <a:off x="601078" y="1592809"/>
          <a:ext cx="11258130" cy="4457614"/>
        </p:xfrm>
        <a:graphic>
          <a:graphicData uri="http://schemas.openxmlformats.org/drawingml/2006/table">
            <a:tbl>
              <a:tblPr firstRow="1" bandRow="1">
                <a:tableStyleId>{5C22544A-7EE6-4342-B048-85BDC9FD1C3A}</a:tableStyleId>
              </a:tblPr>
              <a:tblGrid>
                <a:gridCol w="6629716">
                  <a:extLst>
                    <a:ext uri="{9D8B030D-6E8A-4147-A177-3AD203B41FA5}">
                      <a16:colId xmlns:a16="http://schemas.microsoft.com/office/drawing/2014/main" val="1303055455"/>
                    </a:ext>
                  </a:extLst>
                </a:gridCol>
                <a:gridCol w="1176088">
                  <a:extLst>
                    <a:ext uri="{9D8B030D-6E8A-4147-A177-3AD203B41FA5}">
                      <a16:colId xmlns:a16="http://schemas.microsoft.com/office/drawing/2014/main" val="954121555"/>
                    </a:ext>
                  </a:extLst>
                </a:gridCol>
                <a:gridCol w="1119673">
                  <a:extLst>
                    <a:ext uri="{9D8B030D-6E8A-4147-A177-3AD203B41FA5}">
                      <a16:colId xmlns:a16="http://schemas.microsoft.com/office/drawing/2014/main" val="2086873091"/>
                    </a:ext>
                  </a:extLst>
                </a:gridCol>
                <a:gridCol w="1175657">
                  <a:extLst>
                    <a:ext uri="{9D8B030D-6E8A-4147-A177-3AD203B41FA5}">
                      <a16:colId xmlns:a16="http://schemas.microsoft.com/office/drawing/2014/main" val="4228652817"/>
                    </a:ext>
                  </a:extLst>
                </a:gridCol>
                <a:gridCol w="1156996">
                  <a:extLst>
                    <a:ext uri="{9D8B030D-6E8A-4147-A177-3AD203B41FA5}">
                      <a16:colId xmlns:a16="http://schemas.microsoft.com/office/drawing/2014/main" val="2197186622"/>
                    </a:ext>
                  </a:extLst>
                </a:gridCol>
              </a:tblGrid>
              <a:tr h="510311">
                <a:tc>
                  <a:txBody>
                    <a:bodyPr/>
                    <a:lstStyle/>
                    <a:p>
                      <a:pPr>
                        <a:spcBef>
                          <a:spcPts val="0"/>
                        </a:spcBef>
                        <a:spcAft>
                          <a:spcPts val="0"/>
                        </a:spcAft>
                      </a:pPr>
                      <a:r>
                        <a:rPr lang="es-CR" sz="1800" dirty="0"/>
                        <a:t>Etapas en marcha (Fechas de Sesión CONASSIF)</a:t>
                      </a:r>
                    </a:p>
                    <a:p>
                      <a:pPr>
                        <a:spcBef>
                          <a:spcPts val="0"/>
                        </a:spcBef>
                        <a:spcAft>
                          <a:spcPts val="0"/>
                        </a:spcAft>
                      </a:pPr>
                      <a:r>
                        <a:rPr lang="es-CR" sz="1800" dirty="0">
                          <a:latin typeface="Cambria" panose="02040503050406030204" pitchFamily="18" charset="0"/>
                          <a:ea typeface="Cambria" panose="02040503050406030204" pitchFamily="18" charset="0"/>
                        </a:rPr>
                        <a:t>(Transversal)</a:t>
                      </a:r>
                    </a:p>
                  </a:txBody>
                  <a:tcPr marL="68495" marR="68495" marT="34247" marB="34247"/>
                </a:tc>
                <a:tc>
                  <a:txBody>
                    <a:bodyPr/>
                    <a:lstStyle/>
                    <a:p>
                      <a:pPr algn="ctr">
                        <a:spcBef>
                          <a:spcPts val="0"/>
                        </a:spcBef>
                        <a:spcAft>
                          <a:spcPts val="0"/>
                        </a:spcAft>
                      </a:pPr>
                      <a:r>
                        <a:rPr lang="es-CR" sz="1400" dirty="0"/>
                        <a:t>Marco</a:t>
                      </a:r>
                    </a:p>
                    <a:p>
                      <a:pPr algn="ctr">
                        <a:spcBef>
                          <a:spcPts val="0"/>
                        </a:spcBef>
                        <a:spcAft>
                          <a:spcPts val="0"/>
                        </a:spcAft>
                      </a:pPr>
                      <a:r>
                        <a:rPr lang="es-CR" sz="1400" dirty="0"/>
                        <a:t>Conceptual</a:t>
                      </a:r>
                      <a:endParaRPr lang="es-CR" sz="1400" b="1"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Consulta</a:t>
                      </a:r>
                      <a:endParaRPr lang="es-CR" sz="1400" b="1"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Aprobación</a:t>
                      </a:r>
                      <a:endParaRPr lang="es-CR" sz="1400" b="1"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Vigencia </a:t>
                      </a:r>
                      <a:endParaRPr lang="es-CR" sz="1400" b="1" dirty="0">
                        <a:latin typeface="Cambria" panose="02040503050406030204" pitchFamily="18" charset="0"/>
                        <a:ea typeface="Cambria" panose="02040503050406030204" pitchFamily="18" charset="0"/>
                      </a:endParaRPr>
                    </a:p>
                  </a:txBody>
                  <a:tcPr marL="68495" marR="68495" marT="34247" marB="34247"/>
                </a:tc>
                <a:extLst>
                  <a:ext uri="{0D108BD9-81ED-4DB2-BD59-A6C34878D82A}">
                    <a16:rowId xmlns:a16="http://schemas.microsoft.com/office/drawing/2014/main" val="1815375222"/>
                  </a:ext>
                </a:extLst>
              </a:tr>
              <a:tr h="1226460">
                <a:tc>
                  <a:txBody>
                    <a:bodyPr/>
                    <a:lstStyle/>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b="1" u="sng" kern="1200" dirty="0">
                          <a:solidFill>
                            <a:srgbClr val="002060"/>
                          </a:solidFill>
                        </a:rPr>
                        <a:t>Reforma integral al cálculo de estimaciones crediticias</a:t>
                      </a:r>
                    </a:p>
                    <a:p>
                      <a:pPr marL="93663" marR="0" lvl="0" indent="0" algn="l" defTabSz="457200" rtl="0" eaLnBrk="1" fontAlgn="auto" latinLnBrk="0" hangingPunct="1">
                        <a:lnSpc>
                          <a:spcPct val="100000"/>
                        </a:lnSpc>
                        <a:spcBef>
                          <a:spcPts val="600"/>
                        </a:spcBef>
                        <a:spcAft>
                          <a:spcPts val="0"/>
                        </a:spcAft>
                        <a:buClrTx/>
                        <a:buSzTx/>
                        <a:buFontTx/>
                        <a:buNone/>
                        <a:tabLst>
                          <a:tab pos="4037013" algn="l"/>
                        </a:tabLst>
                        <a:defRPr/>
                      </a:pPr>
                      <a:r>
                        <a:rPr lang="es-CR" sz="1600" kern="1200" dirty="0"/>
                        <a:t>Objetivo:  Mejorar sensibilidad del enfoque estándar, recalibrar parámetros,  redefinir enfoque para mitigadores, admitir metodologías internas, incluyendo metodologías internas con base en NIIF9.</a:t>
                      </a:r>
                    </a:p>
                    <a:p>
                      <a:pPr marL="93663" marR="0" lvl="0" indent="0" algn="l" defTabSz="457200" rtl="0" eaLnBrk="1" fontAlgn="auto" latinLnBrk="0" hangingPunct="1">
                        <a:lnSpc>
                          <a:spcPct val="100000"/>
                        </a:lnSpc>
                        <a:spcBef>
                          <a:spcPts val="600"/>
                        </a:spcBef>
                        <a:spcAft>
                          <a:spcPts val="0"/>
                        </a:spcAft>
                        <a:buClrTx/>
                        <a:buSzTx/>
                        <a:buFontTx/>
                        <a:buNone/>
                        <a:tabLst/>
                        <a:defRPr/>
                      </a:pPr>
                      <a:endParaRPr lang="es-CR" sz="1600" b="0" kern="1200" dirty="0">
                        <a:solidFill>
                          <a:schemeClr val="dk1"/>
                        </a:solidFill>
                        <a:latin typeface="+mn-lt"/>
                        <a:ea typeface="+mn-ea"/>
                        <a:cs typeface="+mn-cs"/>
                      </a:endParaRPr>
                    </a:p>
                  </a:txBody>
                  <a:tcPr marL="0" marR="0" marT="0" marB="0"/>
                </a:tc>
                <a:tc>
                  <a:txBody>
                    <a:bodyPr/>
                    <a:lstStyle/>
                    <a:p>
                      <a:pPr marL="0" algn="ctr" defTabSz="914400" rtl="0" eaLnBrk="1" latinLnBrk="0" hangingPunct="1">
                        <a:spcBef>
                          <a:spcPts val="600"/>
                        </a:spcBef>
                        <a:spcAft>
                          <a:spcPts val="0"/>
                        </a:spcAft>
                      </a:pPr>
                      <a:r>
                        <a:rPr lang="es-CR" sz="1400" kern="1200" dirty="0"/>
                        <a:t>Presentado</a:t>
                      </a:r>
                      <a:endParaRPr lang="es-CR" sz="1400" b="1" kern="1200" dirty="0">
                        <a:solidFill>
                          <a:schemeClr val="dk1"/>
                        </a:solidFill>
                        <a:latin typeface="+mn-lt"/>
                        <a:ea typeface="+mn-ea"/>
                        <a:cs typeface="+mn-cs"/>
                      </a:endParaRPr>
                    </a:p>
                  </a:txBody>
                  <a:tcPr marL="74451" marR="74451" marT="37225" marB="37225" anchor="ctr"/>
                </a:tc>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s-CR" sz="1400" kern="1200" dirty="0"/>
                        <a:t>Finalizó: 01/3/2021</a:t>
                      </a:r>
                    </a:p>
                    <a:p>
                      <a:pPr marL="0" algn="ctr" defTabSz="914400" rtl="0" eaLnBrk="1" latinLnBrk="0" hangingPunct="1">
                        <a:spcBef>
                          <a:spcPts val="600"/>
                        </a:spcBef>
                        <a:spcAft>
                          <a:spcPts val="0"/>
                        </a:spcAft>
                      </a:pPr>
                      <a:endParaRPr lang="es-CR" sz="1400" b="1" kern="1200" dirty="0">
                        <a:solidFill>
                          <a:schemeClr val="dk1"/>
                        </a:solidFill>
                        <a:latin typeface="+mn-lt"/>
                        <a:ea typeface="+mn-ea"/>
                        <a:cs typeface="+mn-cs"/>
                      </a:endParaRPr>
                    </a:p>
                  </a:txBody>
                  <a:tcPr marL="74451" marR="74451" marT="37225" marB="37225" anchor="ctr"/>
                </a:tc>
                <a:tc>
                  <a:txBody>
                    <a:bodyPr/>
                    <a:lstStyle/>
                    <a:p>
                      <a:pPr marL="0" algn="ctr" defTabSz="914400" rtl="0" eaLnBrk="1" latinLnBrk="0" hangingPunct="1">
                        <a:spcBef>
                          <a:spcPts val="600"/>
                        </a:spcBef>
                        <a:spcAft>
                          <a:spcPts val="0"/>
                        </a:spcAft>
                      </a:pPr>
                      <a:r>
                        <a:rPr lang="es-CR" sz="1400" kern="1200" dirty="0"/>
                        <a:t>28/07/2021</a:t>
                      </a:r>
                    </a:p>
                  </a:txBody>
                  <a:tcPr marL="74451" marR="74451" marT="37225" marB="37225" anchor="ctr"/>
                </a:tc>
                <a:tc>
                  <a:txBody>
                    <a:bodyPr/>
                    <a:lstStyle/>
                    <a:p>
                      <a:pPr marL="0" algn="ctr" defTabSz="914400" rtl="0" eaLnBrk="1" latinLnBrk="0" hangingPunct="1">
                        <a:spcBef>
                          <a:spcPts val="600"/>
                        </a:spcBef>
                        <a:spcAft>
                          <a:spcPts val="0"/>
                        </a:spcAft>
                      </a:pPr>
                      <a:r>
                        <a:rPr lang="es-CR" sz="1400" kern="1200" dirty="0"/>
                        <a:t>2024</a:t>
                      </a:r>
                      <a:endParaRPr lang="es-CR" sz="1400" b="1" kern="1200" dirty="0">
                        <a:solidFill>
                          <a:schemeClr val="dk1"/>
                        </a:solidFill>
                        <a:latin typeface="+mn-lt"/>
                        <a:ea typeface="+mn-ea"/>
                        <a:cs typeface="+mn-cs"/>
                      </a:endParaRPr>
                    </a:p>
                  </a:txBody>
                  <a:tcPr marL="74451" marR="74451" marT="37225" marB="37225" anchor="ctr"/>
                </a:tc>
                <a:extLst>
                  <a:ext uri="{0D108BD9-81ED-4DB2-BD59-A6C34878D82A}">
                    <a16:rowId xmlns:a16="http://schemas.microsoft.com/office/drawing/2014/main" val="2049571151"/>
                  </a:ext>
                </a:extLst>
              </a:tr>
              <a:tr h="1490932">
                <a:tc>
                  <a:txBody>
                    <a:bodyPr/>
                    <a:lstStyle/>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b="1" u="sng" kern="1200" dirty="0">
                          <a:solidFill>
                            <a:srgbClr val="002060"/>
                          </a:solidFill>
                        </a:rPr>
                        <a:t>Reformas para implementar nuevas facultades de regulación y supervisión consolidada</a:t>
                      </a:r>
                    </a:p>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kern="1200" dirty="0"/>
                        <a:t>Objetivo: Implementar las mejoras regulatorias para  los alcances legales para la regulación y supervisión consolidada. (I Parte: Gobierno corporativo, autorizaciones y funcionamiento) (II Parte: </a:t>
                      </a:r>
                      <a:r>
                        <a:rPr lang="es-CR" sz="1600" kern="1200" dirty="0">
                          <a:highlight>
                            <a:srgbClr val="FFFF00"/>
                          </a:highlight>
                        </a:rPr>
                        <a:t>Suficiencia consolidada y Grupo Vinculado</a:t>
                      </a:r>
                      <a:r>
                        <a:rPr lang="es-CR" sz="1600" kern="1200" dirty="0"/>
                        <a:t>).</a:t>
                      </a:r>
                      <a:endParaRPr lang="es-CR" sz="1600" b="0" kern="1200" dirty="0">
                        <a:solidFill>
                          <a:schemeClr val="dk1"/>
                        </a:solidFill>
                        <a:latin typeface="+mn-lt"/>
                        <a:ea typeface="+mn-ea"/>
                        <a:cs typeface="+mn-cs"/>
                      </a:endParaRPr>
                    </a:p>
                  </a:txBody>
                  <a:tcPr marL="0" marR="0" marT="0" marB="0"/>
                </a:tc>
                <a:tc>
                  <a:txBody>
                    <a:bodyPr/>
                    <a:lstStyle/>
                    <a:p>
                      <a:pPr algn="ctr">
                        <a:spcBef>
                          <a:spcPts val="600"/>
                        </a:spcBef>
                        <a:spcAft>
                          <a:spcPts val="0"/>
                        </a:spcAft>
                      </a:pPr>
                      <a:r>
                        <a:rPr lang="es-CR" sz="1200" dirty="0"/>
                        <a:t>01/03/2021</a:t>
                      </a:r>
                      <a:endParaRPr lang="es-CR" sz="1200" b="1" dirty="0">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200" dirty="0"/>
                        <a:t>I: 19/07/2021</a:t>
                      </a:r>
                    </a:p>
                    <a:p>
                      <a:pPr algn="ctr">
                        <a:spcBef>
                          <a:spcPts val="600"/>
                        </a:spcBef>
                        <a:spcAft>
                          <a:spcPts val="0"/>
                        </a:spcAft>
                      </a:pPr>
                      <a:r>
                        <a:rPr lang="es-CR" sz="1200" kern="1200" dirty="0">
                          <a:solidFill>
                            <a:schemeClr val="dk1"/>
                          </a:solidFill>
                          <a:latin typeface="+mn-lt"/>
                          <a:ea typeface="+mn-ea"/>
                          <a:cs typeface="+mn-cs"/>
                        </a:rPr>
                        <a:t>II: 22/07/2021</a:t>
                      </a:r>
                    </a:p>
                  </a:txBody>
                  <a:tcPr marL="74451" marR="74451" marT="37225" marB="37225" anchor="ctr"/>
                </a:tc>
                <a:tc>
                  <a:txBody>
                    <a:bodyPr/>
                    <a:lstStyle/>
                    <a:p>
                      <a:pPr algn="ctr">
                        <a:spcBef>
                          <a:spcPts val="600"/>
                        </a:spcBef>
                        <a:spcAft>
                          <a:spcPts val="0"/>
                        </a:spcAft>
                      </a:pPr>
                      <a:r>
                        <a:rPr lang="es-CR" sz="1200" dirty="0"/>
                        <a:t>08/11/2021</a:t>
                      </a:r>
                      <a:endParaRPr lang="es-CR" sz="1200" b="1" dirty="0">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200" dirty="0">
                          <a:highlight>
                            <a:srgbClr val="FFFF00"/>
                          </a:highlight>
                        </a:rPr>
                        <a:t>2022</a:t>
                      </a:r>
                      <a:endParaRPr lang="es-CR" sz="1200" b="1" dirty="0">
                        <a:highlight>
                          <a:srgbClr val="FFFF00"/>
                        </a:highlight>
                        <a:latin typeface="Cambria" panose="02040503050406030204" pitchFamily="18" charset="0"/>
                        <a:ea typeface="Cambria" panose="02040503050406030204" pitchFamily="18" charset="0"/>
                      </a:endParaRPr>
                    </a:p>
                  </a:txBody>
                  <a:tcPr marL="74451" marR="74451" marT="37225" marB="37225" anchor="ctr"/>
                </a:tc>
                <a:extLst>
                  <a:ext uri="{0D108BD9-81ED-4DB2-BD59-A6C34878D82A}">
                    <a16:rowId xmlns:a16="http://schemas.microsoft.com/office/drawing/2014/main" val="879347105"/>
                  </a:ext>
                </a:extLst>
              </a:tr>
              <a:tr h="929640">
                <a:tc>
                  <a:txBody>
                    <a:bodyPr/>
                    <a:lstStyle/>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b="1" u="sng" kern="1200" noProof="0" dirty="0">
                          <a:solidFill>
                            <a:srgbClr val="002060"/>
                          </a:solidFill>
                        </a:rPr>
                        <a:t>Reforma general sobre Auditores Externos</a:t>
                      </a:r>
                    </a:p>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kern="1200" noProof="0" dirty="0"/>
                        <a:t>Objetivo: Adopción de estándares internacionales sobre el tema. Mejoras al Registro de Auditores Externos.</a:t>
                      </a:r>
                      <a:endParaRPr lang="es-CR" sz="1600" b="1" kern="1200" noProof="0" dirty="0">
                        <a:solidFill>
                          <a:schemeClr val="dk1"/>
                        </a:solidFill>
                        <a:latin typeface="Cambria" panose="02040503050406030204" pitchFamily="18" charset="0"/>
                        <a:ea typeface="Cambria" panose="02040503050406030204" pitchFamily="18" charset="0"/>
                        <a:cs typeface="+mn-cs"/>
                      </a:endParaRPr>
                    </a:p>
                  </a:txBody>
                  <a:tcPr marL="0" marR="0" marT="0" marB="0"/>
                </a:tc>
                <a:tc>
                  <a:txBody>
                    <a:bodyPr/>
                    <a:lstStyle/>
                    <a:p>
                      <a:pPr algn="ctr">
                        <a:spcBef>
                          <a:spcPts val="600"/>
                        </a:spcBef>
                        <a:spcAft>
                          <a:spcPts val="0"/>
                        </a:spcAft>
                      </a:pPr>
                      <a:r>
                        <a:rPr lang="es-CR" sz="1400"/>
                        <a:t>08/03/2021</a:t>
                      </a:r>
                      <a:endParaRPr lang="es-CR" sz="1400" b="1">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400" dirty="0"/>
                        <a:t>17/05/2021</a:t>
                      </a:r>
                      <a:endParaRPr lang="es-CR" sz="1400" b="1" dirty="0">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400"/>
                        <a:t>05/07/2021</a:t>
                      </a:r>
                      <a:endParaRPr lang="es-CR" sz="1400" b="1">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400" dirty="0"/>
                        <a:t>2021/2022</a:t>
                      </a:r>
                      <a:endParaRPr lang="es-CR" sz="1400" b="1" dirty="0">
                        <a:latin typeface="Cambria" panose="02040503050406030204" pitchFamily="18" charset="0"/>
                        <a:ea typeface="Cambria" panose="02040503050406030204" pitchFamily="18" charset="0"/>
                      </a:endParaRPr>
                    </a:p>
                  </a:txBody>
                  <a:tcPr marL="74451" marR="74451" marT="37225" marB="37225" anchor="ctr"/>
                </a:tc>
                <a:extLst>
                  <a:ext uri="{0D108BD9-81ED-4DB2-BD59-A6C34878D82A}">
                    <a16:rowId xmlns:a16="http://schemas.microsoft.com/office/drawing/2014/main" val="1757132704"/>
                  </a:ext>
                </a:extLst>
              </a:tr>
            </a:tbl>
          </a:graphicData>
        </a:graphic>
      </p:graphicFrame>
    </p:spTree>
    <p:extLst>
      <p:ext uri="{BB962C8B-B14F-4D97-AF65-F5344CB8AC3E}">
        <p14:creationId xmlns:p14="http://schemas.microsoft.com/office/powerpoint/2010/main" val="4266149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6">
            <a:extLst>
              <a:ext uri="{FF2B5EF4-FFF2-40B4-BE49-F238E27FC236}">
                <a16:creationId xmlns:a16="http://schemas.microsoft.com/office/drawing/2014/main" id="{95549757-2459-4E01-A46A-951339CA5E6E}"/>
              </a:ext>
            </a:extLst>
          </p:cNvPr>
          <p:cNvGraphicFramePr>
            <a:graphicFrameLocks noGrp="1"/>
          </p:cNvGraphicFramePr>
          <p:nvPr>
            <p:extLst>
              <p:ext uri="{D42A27DB-BD31-4B8C-83A1-F6EECF244321}">
                <p14:modId xmlns:p14="http://schemas.microsoft.com/office/powerpoint/2010/main" val="896074235"/>
              </p:ext>
            </p:extLst>
          </p:nvPr>
        </p:nvGraphicFramePr>
        <p:xfrm>
          <a:off x="548639" y="1584008"/>
          <a:ext cx="11366695" cy="4452861"/>
        </p:xfrm>
        <a:graphic>
          <a:graphicData uri="http://schemas.openxmlformats.org/drawingml/2006/table">
            <a:tbl>
              <a:tblPr firstRow="1" bandRow="1">
                <a:tableStyleId>{5C22544A-7EE6-4342-B048-85BDC9FD1C3A}</a:tableStyleId>
              </a:tblPr>
              <a:tblGrid>
                <a:gridCol w="6499275">
                  <a:extLst>
                    <a:ext uri="{9D8B030D-6E8A-4147-A177-3AD203B41FA5}">
                      <a16:colId xmlns:a16="http://schemas.microsoft.com/office/drawing/2014/main" val="1303055455"/>
                    </a:ext>
                  </a:extLst>
                </a:gridCol>
                <a:gridCol w="1225835">
                  <a:extLst>
                    <a:ext uri="{9D8B030D-6E8A-4147-A177-3AD203B41FA5}">
                      <a16:colId xmlns:a16="http://schemas.microsoft.com/office/drawing/2014/main" val="954121555"/>
                    </a:ext>
                  </a:extLst>
                </a:gridCol>
                <a:gridCol w="1178161">
                  <a:extLst>
                    <a:ext uri="{9D8B030D-6E8A-4147-A177-3AD203B41FA5}">
                      <a16:colId xmlns:a16="http://schemas.microsoft.com/office/drawing/2014/main" val="2086873091"/>
                    </a:ext>
                  </a:extLst>
                </a:gridCol>
                <a:gridCol w="1197333">
                  <a:extLst>
                    <a:ext uri="{9D8B030D-6E8A-4147-A177-3AD203B41FA5}">
                      <a16:colId xmlns:a16="http://schemas.microsoft.com/office/drawing/2014/main" val="4228652817"/>
                    </a:ext>
                  </a:extLst>
                </a:gridCol>
                <a:gridCol w="1266091">
                  <a:extLst>
                    <a:ext uri="{9D8B030D-6E8A-4147-A177-3AD203B41FA5}">
                      <a16:colId xmlns:a16="http://schemas.microsoft.com/office/drawing/2014/main" val="2197186622"/>
                    </a:ext>
                  </a:extLst>
                </a:gridCol>
              </a:tblGrid>
              <a:tr h="604118">
                <a:tc>
                  <a:txBody>
                    <a:bodyPr/>
                    <a:lstStyle/>
                    <a:p>
                      <a:pPr>
                        <a:spcBef>
                          <a:spcPts val="0"/>
                        </a:spcBef>
                        <a:spcAft>
                          <a:spcPts val="0"/>
                        </a:spcAft>
                      </a:pPr>
                      <a:r>
                        <a:rPr lang="es-CR" sz="1600" dirty="0"/>
                        <a:t>Etapas en marcha (Fechas de Sesión CONASSIF)</a:t>
                      </a:r>
                    </a:p>
                    <a:p>
                      <a:pPr>
                        <a:spcBef>
                          <a:spcPts val="0"/>
                        </a:spcBef>
                        <a:spcAft>
                          <a:spcPts val="0"/>
                        </a:spcAft>
                      </a:pPr>
                      <a:r>
                        <a:rPr lang="es-CR" sz="1600" dirty="0">
                          <a:latin typeface="Cambria" panose="02040503050406030204" pitchFamily="18" charset="0"/>
                          <a:ea typeface="Cambria" panose="02040503050406030204" pitchFamily="18" charset="0"/>
                        </a:rPr>
                        <a:t>(Transversal)</a:t>
                      </a:r>
                    </a:p>
                  </a:txBody>
                  <a:tcPr marL="68495" marR="68495" marT="34247" marB="34247"/>
                </a:tc>
                <a:tc>
                  <a:txBody>
                    <a:bodyPr/>
                    <a:lstStyle/>
                    <a:p>
                      <a:pPr algn="ctr">
                        <a:spcBef>
                          <a:spcPts val="0"/>
                        </a:spcBef>
                        <a:spcAft>
                          <a:spcPts val="0"/>
                        </a:spcAft>
                      </a:pPr>
                      <a:r>
                        <a:rPr lang="es-CR" sz="1400" dirty="0"/>
                        <a:t>Marco</a:t>
                      </a:r>
                    </a:p>
                    <a:p>
                      <a:pPr algn="ctr">
                        <a:spcBef>
                          <a:spcPts val="0"/>
                        </a:spcBef>
                        <a:spcAft>
                          <a:spcPts val="0"/>
                        </a:spcAft>
                      </a:pPr>
                      <a:r>
                        <a:rPr lang="es-CR" sz="1400" dirty="0"/>
                        <a:t>Conceptual</a:t>
                      </a:r>
                      <a:endParaRPr lang="es-CR" sz="1400" b="1"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Consulta</a:t>
                      </a:r>
                      <a:endParaRPr lang="es-CR" sz="1400" b="1"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Aprobación</a:t>
                      </a:r>
                      <a:endParaRPr lang="es-CR" sz="1400" b="1" dirty="0">
                        <a:latin typeface="Cambria" panose="02040503050406030204" pitchFamily="18" charset="0"/>
                        <a:ea typeface="Cambria" panose="02040503050406030204" pitchFamily="18" charset="0"/>
                      </a:endParaRPr>
                    </a:p>
                  </a:txBody>
                  <a:tcPr marL="68495" marR="68495" marT="34247" marB="34247"/>
                </a:tc>
                <a:tc>
                  <a:txBody>
                    <a:bodyPr/>
                    <a:lstStyle/>
                    <a:p>
                      <a:pPr algn="ctr">
                        <a:spcBef>
                          <a:spcPts val="0"/>
                        </a:spcBef>
                        <a:spcAft>
                          <a:spcPts val="0"/>
                        </a:spcAft>
                      </a:pPr>
                      <a:r>
                        <a:rPr lang="es-CR" sz="1400" dirty="0"/>
                        <a:t>Vigencia </a:t>
                      </a:r>
                      <a:endParaRPr lang="es-CR" sz="1400" b="1" dirty="0">
                        <a:latin typeface="Cambria" panose="02040503050406030204" pitchFamily="18" charset="0"/>
                        <a:ea typeface="Cambria" panose="02040503050406030204" pitchFamily="18" charset="0"/>
                      </a:endParaRPr>
                    </a:p>
                  </a:txBody>
                  <a:tcPr marL="68495" marR="68495" marT="34247" marB="34247"/>
                </a:tc>
                <a:extLst>
                  <a:ext uri="{0D108BD9-81ED-4DB2-BD59-A6C34878D82A}">
                    <a16:rowId xmlns:a16="http://schemas.microsoft.com/office/drawing/2014/main" val="1815375222"/>
                  </a:ext>
                </a:extLst>
              </a:tr>
              <a:tr h="1055870">
                <a:tc>
                  <a:txBody>
                    <a:bodyPr/>
                    <a:lstStyle/>
                    <a:p>
                      <a:pPr marL="93663" marR="0" lvl="0" indent="0" algn="l" defTabSz="457200" rtl="0" eaLnBrk="1" fontAlgn="auto" latinLnBrk="0" hangingPunct="1">
                        <a:lnSpc>
                          <a:spcPct val="100000"/>
                        </a:lnSpc>
                        <a:spcBef>
                          <a:spcPts val="0"/>
                        </a:spcBef>
                        <a:spcAft>
                          <a:spcPts val="600"/>
                        </a:spcAft>
                        <a:buClrTx/>
                        <a:buSzTx/>
                        <a:buFontTx/>
                        <a:buNone/>
                        <a:tabLst/>
                        <a:defRPr/>
                      </a:pPr>
                      <a:r>
                        <a:rPr lang="es-CR" sz="1600" b="1" u="sng" kern="1200" dirty="0">
                          <a:solidFill>
                            <a:srgbClr val="002060"/>
                          </a:solidFill>
                        </a:rPr>
                        <a:t>Reforma para homologación de requerimientos de capital sobre inversiones</a:t>
                      </a:r>
                    </a:p>
                    <a:p>
                      <a:pPr marL="93663" marR="0" lvl="0" indent="0" algn="l" defTabSz="457200" rtl="0" eaLnBrk="1" fontAlgn="auto" latinLnBrk="0" hangingPunct="1">
                        <a:lnSpc>
                          <a:spcPct val="100000"/>
                        </a:lnSpc>
                        <a:spcBef>
                          <a:spcPts val="0"/>
                        </a:spcBef>
                        <a:spcAft>
                          <a:spcPts val="600"/>
                        </a:spcAft>
                        <a:buClrTx/>
                        <a:buSzTx/>
                        <a:buFontTx/>
                        <a:buNone/>
                        <a:tabLst/>
                        <a:defRPr/>
                      </a:pPr>
                      <a:r>
                        <a:rPr lang="es-CR" sz="1600" kern="1200" noProof="0" dirty="0"/>
                        <a:t>Objetivo</a:t>
                      </a:r>
                      <a:r>
                        <a:rPr lang="es-CR" sz="1800" kern="1200" noProof="0" dirty="0"/>
                        <a:t>: </a:t>
                      </a:r>
                      <a:r>
                        <a:rPr lang="es-CR" sz="1600" kern="1200" noProof="0" dirty="0"/>
                        <a:t>Homologación de los requerimientos de capital para inversiones.</a:t>
                      </a:r>
                      <a:endParaRPr lang="es-CR" sz="1600" kern="1200" noProof="0" dirty="0">
                        <a:solidFill>
                          <a:schemeClr val="dk1"/>
                        </a:solidFill>
                        <a:latin typeface="+mn-lt"/>
                        <a:ea typeface="+mn-ea"/>
                        <a:cs typeface="+mn-cs"/>
                      </a:endParaRPr>
                    </a:p>
                  </a:txBody>
                  <a:tcPr marL="74451" marR="74451" marT="37225" marB="37225"/>
                </a:tc>
                <a:tc>
                  <a:txBody>
                    <a:bodyPr/>
                    <a:lstStyle/>
                    <a:p>
                      <a:pPr algn="ctr">
                        <a:spcBef>
                          <a:spcPts val="600"/>
                        </a:spcBef>
                        <a:spcAft>
                          <a:spcPts val="0"/>
                        </a:spcAft>
                      </a:pPr>
                      <a:r>
                        <a:rPr lang="es-CR" sz="1400" dirty="0"/>
                        <a:t>Presentado</a:t>
                      </a:r>
                      <a:endParaRPr lang="es-CR" sz="1400" b="1" dirty="0">
                        <a:latin typeface="Cambria" panose="02040503050406030204" pitchFamily="18" charset="0"/>
                        <a:ea typeface="Cambria" panose="02040503050406030204" pitchFamily="18" charset="0"/>
                      </a:endParaRPr>
                    </a:p>
                  </a:txBody>
                  <a:tcPr marL="74451" marR="74451" marT="37225" marB="37225" anchor="ctr"/>
                </a:tc>
                <a:tc>
                  <a:txBody>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lang="es-CR" sz="1400" dirty="0"/>
                        <a:t>Junio 2021</a:t>
                      </a:r>
                    </a:p>
                    <a:p>
                      <a:pPr marL="0" marR="0" lvl="0" indent="0" algn="ctr" defTabSz="457200" rtl="0" eaLnBrk="1" fontAlgn="auto" latinLnBrk="0" hangingPunct="1">
                        <a:lnSpc>
                          <a:spcPct val="100000"/>
                        </a:lnSpc>
                        <a:spcBef>
                          <a:spcPts val="600"/>
                        </a:spcBef>
                        <a:spcAft>
                          <a:spcPts val="0"/>
                        </a:spcAft>
                        <a:buClrTx/>
                        <a:buSzTx/>
                        <a:buFontTx/>
                        <a:buNone/>
                        <a:tabLst/>
                        <a:defRPr/>
                      </a:pPr>
                      <a:r>
                        <a:rPr lang="es-CR" sz="1400" b="0" dirty="0">
                          <a:latin typeface="Cambria" panose="02040503050406030204" pitchFamily="18" charset="0"/>
                          <a:ea typeface="Cambria" panose="02040503050406030204" pitchFamily="18" charset="0"/>
                        </a:rPr>
                        <a:t>(Fecha en revisión)</a:t>
                      </a:r>
                    </a:p>
                  </a:txBody>
                  <a:tcPr marL="74451" marR="74451" marT="37225" marB="37225" anchor="ctr"/>
                </a:tc>
                <a:tc>
                  <a:txBody>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lang="es-CR" sz="1400" dirty="0"/>
                        <a:t>Sep. 2021</a:t>
                      </a:r>
                    </a:p>
                    <a:p>
                      <a:pPr marL="0" marR="0" lvl="0" indent="0" algn="ctr" defTabSz="457200" rtl="0" eaLnBrk="1" fontAlgn="auto" latinLnBrk="0" hangingPunct="1">
                        <a:lnSpc>
                          <a:spcPct val="100000"/>
                        </a:lnSpc>
                        <a:spcBef>
                          <a:spcPts val="600"/>
                        </a:spcBef>
                        <a:spcAft>
                          <a:spcPts val="0"/>
                        </a:spcAft>
                        <a:buClrTx/>
                        <a:buSzTx/>
                        <a:buFontTx/>
                        <a:buNone/>
                        <a:tabLst/>
                        <a:defRPr/>
                      </a:pPr>
                      <a:r>
                        <a:rPr lang="es-CR" sz="1400" b="0" dirty="0">
                          <a:latin typeface="Cambria" panose="02040503050406030204" pitchFamily="18" charset="0"/>
                          <a:ea typeface="Cambria" panose="02040503050406030204" pitchFamily="18" charset="0"/>
                        </a:rPr>
                        <a:t>(Fecha en revisión)</a:t>
                      </a:r>
                    </a:p>
                  </a:txBody>
                  <a:tcPr marL="74451" marR="74451" marT="37225" marB="37225" anchor="ctr"/>
                </a:tc>
                <a:tc>
                  <a:txBody>
                    <a:bodyPr/>
                    <a:lstStyle/>
                    <a:p>
                      <a:pPr algn="ctr">
                        <a:spcBef>
                          <a:spcPts val="600"/>
                        </a:spcBef>
                        <a:spcAft>
                          <a:spcPts val="0"/>
                        </a:spcAft>
                      </a:pPr>
                      <a:r>
                        <a:rPr lang="es-CR" sz="1400" dirty="0"/>
                        <a:t>2022</a:t>
                      </a:r>
                    </a:p>
                    <a:p>
                      <a:pPr algn="ctr">
                        <a:spcBef>
                          <a:spcPts val="600"/>
                        </a:spcBef>
                        <a:spcAft>
                          <a:spcPts val="0"/>
                        </a:spcAft>
                      </a:pPr>
                      <a:r>
                        <a:rPr lang="es-CR" sz="1400" dirty="0"/>
                        <a:t>(Gradualidad)</a:t>
                      </a:r>
                      <a:endParaRPr lang="es-CR" sz="1400" b="1" dirty="0">
                        <a:latin typeface="Cambria" panose="02040503050406030204" pitchFamily="18" charset="0"/>
                        <a:ea typeface="Cambria" panose="02040503050406030204" pitchFamily="18" charset="0"/>
                      </a:endParaRPr>
                    </a:p>
                  </a:txBody>
                  <a:tcPr marL="74451" marR="74451" marT="37225" marB="37225" anchor="ctr"/>
                </a:tc>
                <a:extLst>
                  <a:ext uri="{0D108BD9-81ED-4DB2-BD59-A6C34878D82A}">
                    <a16:rowId xmlns:a16="http://schemas.microsoft.com/office/drawing/2014/main" val="1153489394"/>
                  </a:ext>
                </a:extLst>
              </a:tr>
              <a:tr h="1396853">
                <a:tc>
                  <a:txBody>
                    <a:bodyPr/>
                    <a:lstStyle/>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b="1" u="sng" kern="1200" dirty="0">
                          <a:solidFill>
                            <a:srgbClr val="002060"/>
                          </a:solidFill>
                        </a:rPr>
                        <a:t>Modificación para avanzar hacia el cierre de brechas NIIF</a:t>
                      </a:r>
                    </a:p>
                    <a:p>
                      <a:pPr marL="93663" marR="0" lvl="0" indent="0" algn="l" defTabSz="457200" rtl="0" eaLnBrk="1" fontAlgn="auto" latinLnBrk="0" hangingPunct="1">
                        <a:lnSpc>
                          <a:spcPct val="100000"/>
                        </a:lnSpc>
                        <a:spcBef>
                          <a:spcPts val="600"/>
                        </a:spcBef>
                        <a:spcAft>
                          <a:spcPts val="0"/>
                        </a:spcAft>
                        <a:buClrTx/>
                        <a:buSzTx/>
                        <a:buFontTx/>
                        <a:buNone/>
                        <a:tabLst/>
                        <a:defRPr/>
                      </a:pPr>
                      <a:r>
                        <a:rPr lang="es-CR" sz="1600" kern="1200" dirty="0"/>
                        <a:t>Objetivo: Completar el proceso de cierre de brechas respecto a las NIIF (I Parte: gastos preoperativos y consolidación) (II Parte: bienes adjudicados, moneda funcional, tratamiento de contra cíclicas y revelación impacto de otras brechas).</a:t>
                      </a:r>
                      <a:endParaRPr lang="es-CR" sz="1600" kern="1200" dirty="0">
                        <a:solidFill>
                          <a:schemeClr val="dk1"/>
                        </a:solidFill>
                        <a:latin typeface="+mn-lt"/>
                        <a:ea typeface="+mn-ea"/>
                        <a:cs typeface="+mn-cs"/>
                      </a:endParaRPr>
                    </a:p>
                  </a:txBody>
                  <a:tcPr marL="74451" marR="74451" marT="37225" marB="37225"/>
                </a:tc>
                <a:tc>
                  <a:txBody>
                    <a:bodyPr/>
                    <a:lstStyle/>
                    <a:p>
                      <a:pPr algn="ctr">
                        <a:spcBef>
                          <a:spcPts val="600"/>
                        </a:spcBef>
                        <a:spcAft>
                          <a:spcPts val="0"/>
                        </a:spcAft>
                      </a:pPr>
                      <a:r>
                        <a:rPr lang="es-CR" sz="1200" dirty="0"/>
                        <a:t>I: Mayo 2021</a:t>
                      </a:r>
                    </a:p>
                    <a:p>
                      <a:pPr algn="ctr">
                        <a:spcBef>
                          <a:spcPts val="600"/>
                        </a:spcBef>
                        <a:spcAft>
                          <a:spcPts val="0"/>
                        </a:spcAft>
                      </a:pPr>
                      <a:r>
                        <a:rPr lang="es-CR" sz="1200" dirty="0"/>
                        <a:t>II: Junio 2022</a:t>
                      </a:r>
                      <a:endParaRPr lang="es-CR" sz="1200" b="1" dirty="0">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200" dirty="0"/>
                        <a:t>I: 31/05/2021</a:t>
                      </a:r>
                    </a:p>
                    <a:p>
                      <a:pPr algn="ctr">
                        <a:spcBef>
                          <a:spcPts val="600"/>
                        </a:spcBef>
                        <a:spcAft>
                          <a:spcPts val="0"/>
                        </a:spcAft>
                      </a:pPr>
                      <a:r>
                        <a:rPr lang="es-CR" sz="1200" dirty="0"/>
                        <a:t>II: Sep. 2022</a:t>
                      </a:r>
                      <a:endParaRPr lang="es-CR" sz="1200" b="1" dirty="0">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200" dirty="0"/>
                        <a:t>I: 20/09/2021</a:t>
                      </a:r>
                    </a:p>
                    <a:p>
                      <a:pPr algn="ctr">
                        <a:spcBef>
                          <a:spcPts val="600"/>
                        </a:spcBef>
                        <a:spcAft>
                          <a:spcPts val="0"/>
                        </a:spcAft>
                      </a:pPr>
                      <a:r>
                        <a:rPr lang="es-CR" sz="1200" dirty="0"/>
                        <a:t>II: Dic. 2022</a:t>
                      </a:r>
                      <a:endParaRPr lang="es-CR" sz="1200" b="1" dirty="0">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200" dirty="0"/>
                        <a:t>I: 2022</a:t>
                      </a:r>
                    </a:p>
                    <a:p>
                      <a:pPr algn="ctr">
                        <a:spcBef>
                          <a:spcPts val="600"/>
                        </a:spcBef>
                        <a:spcAft>
                          <a:spcPts val="0"/>
                        </a:spcAft>
                      </a:pPr>
                      <a:r>
                        <a:rPr lang="es-CR" sz="1200" dirty="0"/>
                        <a:t>II: 2023</a:t>
                      </a:r>
                      <a:endParaRPr lang="es-CR" sz="1200" b="1" dirty="0">
                        <a:latin typeface="Cambria" panose="02040503050406030204" pitchFamily="18" charset="0"/>
                        <a:ea typeface="Cambria" panose="02040503050406030204" pitchFamily="18" charset="0"/>
                      </a:endParaRPr>
                    </a:p>
                  </a:txBody>
                  <a:tcPr marL="74451" marR="74451" marT="37225" marB="37225" anchor="ctr"/>
                </a:tc>
                <a:extLst>
                  <a:ext uri="{0D108BD9-81ED-4DB2-BD59-A6C34878D82A}">
                    <a16:rowId xmlns:a16="http://schemas.microsoft.com/office/drawing/2014/main" val="1122508861"/>
                  </a:ext>
                </a:extLst>
              </a:tr>
              <a:tr h="622971">
                <a:tc>
                  <a:txBody>
                    <a:bodyPr/>
                    <a:lstStyle/>
                    <a:p>
                      <a:pPr marL="177800" marR="0" lvl="0" indent="0" algn="l" defTabSz="457200" rtl="0" eaLnBrk="1" fontAlgn="auto" latinLnBrk="0" hangingPunct="1">
                        <a:lnSpc>
                          <a:spcPct val="100000"/>
                        </a:lnSpc>
                        <a:spcBef>
                          <a:spcPts val="600"/>
                        </a:spcBef>
                        <a:spcAft>
                          <a:spcPts val="0"/>
                        </a:spcAft>
                        <a:buClrTx/>
                        <a:buSzTx/>
                        <a:buFontTx/>
                        <a:buNone/>
                        <a:tabLst/>
                        <a:defRPr/>
                      </a:pPr>
                      <a:r>
                        <a:rPr lang="es-CR" sz="1600" b="1" u="sng" kern="1200" noProof="0" dirty="0">
                          <a:solidFill>
                            <a:srgbClr val="002060"/>
                          </a:solidFill>
                        </a:rPr>
                        <a:t>Reforma al reglamento sobre calificación de valores y sociedades calificadoras de riesgo</a:t>
                      </a:r>
                    </a:p>
                    <a:p>
                      <a:pPr marL="177800" marR="0" lvl="0" indent="0" algn="l" defTabSz="457200" rtl="0" eaLnBrk="1" fontAlgn="auto" latinLnBrk="0" hangingPunct="1">
                        <a:lnSpc>
                          <a:spcPct val="100000"/>
                        </a:lnSpc>
                        <a:spcBef>
                          <a:spcPts val="600"/>
                        </a:spcBef>
                        <a:spcAft>
                          <a:spcPts val="0"/>
                        </a:spcAft>
                        <a:buClrTx/>
                        <a:buSzTx/>
                        <a:buFontTx/>
                        <a:buNone/>
                        <a:tabLst/>
                        <a:defRPr/>
                      </a:pPr>
                      <a:r>
                        <a:rPr lang="es-CR" sz="1600" kern="1200" noProof="0" dirty="0"/>
                        <a:t>Objetivo: Implementar requerimiento legal de una calificación de riesgo de  Agencia calificadora par entidades supervisadas por la SUGEF.</a:t>
                      </a:r>
                      <a:endParaRPr lang="es-CR" sz="1600" kern="1200" noProof="0" dirty="0">
                        <a:solidFill>
                          <a:schemeClr val="dk1"/>
                        </a:solidFill>
                        <a:latin typeface="+mn-lt"/>
                        <a:ea typeface="+mn-ea"/>
                        <a:cs typeface="+mn-cs"/>
                      </a:endParaRPr>
                    </a:p>
                  </a:txBody>
                  <a:tcPr marL="0" marR="0" marT="0" marB="0"/>
                </a:tc>
                <a:tc>
                  <a:txBody>
                    <a:bodyPr/>
                    <a:lstStyle/>
                    <a:p>
                      <a:pPr algn="ctr">
                        <a:spcBef>
                          <a:spcPts val="600"/>
                        </a:spcBef>
                        <a:spcAft>
                          <a:spcPts val="0"/>
                        </a:spcAft>
                      </a:pPr>
                      <a:r>
                        <a:rPr lang="es-CR" sz="1400" dirty="0"/>
                        <a:t>Febrero 2022</a:t>
                      </a:r>
                      <a:endParaRPr lang="es-CR" sz="1400" b="1" dirty="0">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400" dirty="0"/>
                        <a:t>Julio 2022</a:t>
                      </a:r>
                      <a:endParaRPr lang="es-CR" sz="1400" b="1" dirty="0">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400"/>
                        <a:t>Noviembre 2022</a:t>
                      </a:r>
                      <a:endParaRPr lang="es-CR" sz="1400" b="1">
                        <a:latin typeface="Cambria" panose="02040503050406030204" pitchFamily="18" charset="0"/>
                        <a:ea typeface="Cambria" panose="02040503050406030204" pitchFamily="18" charset="0"/>
                      </a:endParaRPr>
                    </a:p>
                  </a:txBody>
                  <a:tcPr marL="74451" marR="74451" marT="37225" marB="37225" anchor="ctr"/>
                </a:tc>
                <a:tc>
                  <a:txBody>
                    <a:bodyPr/>
                    <a:lstStyle/>
                    <a:p>
                      <a:pPr algn="ctr">
                        <a:spcBef>
                          <a:spcPts val="600"/>
                        </a:spcBef>
                        <a:spcAft>
                          <a:spcPts val="0"/>
                        </a:spcAft>
                      </a:pPr>
                      <a:r>
                        <a:rPr lang="es-CR" sz="1400" dirty="0"/>
                        <a:t>2023</a:t>
                      </a:r>
                      <a:endParaRPr lang="es-CR" sz="1400" b="1" dirty="0">
                        <a:latin typeface="Cambria" panose="02040503050406030204" pitchFamily="18" charset="0"/>
                        <a:ea typeface="Cambria" panose="02040503050406030204" pitchFamily="18" charset="0"/>
                      </a:endParaRPr>
                    </a:p>
                  </a:txBody>
                  <a:tcPr marL="74451" marR="74451" marT="37225" marB="37225" anchor="ctr"/>
                </a:tc>
                <a:extLst>
                  <a:ext uri="{0D108BD9-81ED-4DB2-BD59-A6C34878D82A}">
                    <a16:rowId xmlns:a16="http://schemas.microsoft.com/office/drawing/2014/main" val="3570795621"/>
                  </a:ext>
                </a:extLst>
              </a:tr>
            </a:tbl>
          </a:graphicData>
        </a:graphic>
      </p:graphicFrame>
    </p:spTree>
    <p:extLst>
      <p:ext uri="{BB962C8B-B14F-4D97-AF65-F5344CB8AC3E}">
        <p14:creationId xmlns:p14="http://schemas.microsoft.com/office/powerpoint/2010/main" val="187864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7D6F9-2839-41A5-94CF-52C259DE59E1}"/>
              </a:ext>
            </a:extLst>
          </p:cNvPr>
          <p:cNvSpPr>
            <a:spLocks noGrp="1"/>
          </p:cNvSpPr>
          <p:nvPr>
            <p:ph type="title"/>
          </p:nvPr>
        </p:nvSpPr>
        <p:spPr/>
        <p:txBody>
          <a:bodyPr/>
          <a:lstStyle/>
          <a:p>
            <a:r>
              <a:rPr lang="es-CR" dirty="0"/>
              <a:t>Estado de la consulta </a:t>
            </a:r>
          </a:p>
        </p:txBody>
      </p:sp>
      <p:graphicFrame>
        <p:nvGraphicFramePr>
          <p:cNvPr id="4" name="Marcador de contenido 3">
            <a:extLst>
              <a:ext uri="{FF2B5EF4-FFF2-40B4-BE49-F238E27FC236}">
                <a16:creationId xmlns:a16="http://schemas.microsoft.com/office/drawing/2014/main" id="{219FA754-F382-4694-AB6F-7D1E6A55B587}"/>
              </a:ext>
            </a:extLst>
          </p:cNvPr>
          <p:cNvGraphicFramePr>
            <a:graphicFrameLocks noGrp="1"/>
          </p:cNvGraphicFramePr>
          <p:nvPr>
            <p:ph idx="1"/>
            <p:extLst>
              <p:ext uri="{D42A27DB-BD31-4B8C-83A1-F6EECF244321}">
                <p14:modId xmlns:p14="http://schemas.microsoft.com/office/powerpoint/2010/main" val="1358786456"/>
              </p:ext>
            </p:extLst>
          </p:nvPr>
        </p:nvGraphicFramePr>
        <p:xfrm>
          <a:off x="1234750" y="1667719"/>
          <a:ext cx="3417951" cy="4663440"/>
        </p:xfrm>
        <a:graphic>
          <a:graphicData uri="http://schemas.openxmlformats.org/drawingml/2006/table">
            <a:tbl>
              <a:tblPr>
                <a:tableStyleId>{616DA210-FB5B-4158-B5E0-FEB733F419BA}</a:tableStyleId>
              </a:tblPr>
              <a:tblGrid>
                <a:gridCol w="1640078">
                  <a:extLst>
                    <a:ext uri="{9D8B030D-6E8A-4147-A177-3AD203B41FA5}">
                      <a16:colId xmlns:a16="http://schemas.microsoft.com/office/drawing/2014/main" val="1689034309"/>
                    </a:ext>
                  </a:extLst>
                </a:gridCol>
                <a:gridCol w="1777873">
                  <a:extLst>
                    <a:ext uri="{9D8B030D-6E8A-4147-A177-3AD203B41FA5}">
                      <a16:colId xmlns:a16="http://schemas.microsoft.com/office/drawing/2014/main" val="1006195369"/>
                    </a:ext>
                  </a:extLst>
                </a:gridCol>
              </a:tblGrid>
              <a:tr h="182880">
                <a:tc>
                  <a:txBody>
                    <a:bodyPr/>
                    <a:lstStyle/>
                    <a:p>
                      <a:pPr algn="ctr" fontAlgn="b"/>
                      <a:r>
                        <a:rPr lang="es-CR" sz="1800" b="1" i="0" u="none" strike="noStrike" dirty="0">
                          <a:solidFill>
                            <a:schemeClr val="bg1"/>
                          </a:solidFill>
                          <a:effectLst/>
                          <a:latin typeface="Cambria" panose="02040503050406030204" pitchFamily="18" charset="0"/>
                          <a:ea typeface="Cambria" panose="02040503050406030204" pitchFamily="18" charset="0"/>
                        </a:rPr>
                        <a:t>Entidad</a:t>
                      </a:r>
                    </a:p>
                  </a:txBody>
                  <a:tcPr marL="0" marR="0" marT="0" marB="0" anchor="ctr">
                    <a:solidFill>
                      <a:schemeClr val="tx2">
                        <a:lumMod val="60000"/>
                        <a:lumOff val="40000"/>
                      </a:schemeClr>
                    </a:solidFill>
                  </a:tcPr>
                </a:tc>
                <a:tc>
                  <a:txBody>
                    <a:bodyPr/>
                    <a:lstStyle/>
                    <a:p>
                      <a:pPr algn="ctr" fontAlgn="b"/>
                      <a:r>
                        <a:rPr lang="es-CR" sz="1800" b="1" i="0" u="none" strike="noStrike" dirty="0">
                          <a:solidFill>
                            <a:schemeClr val="bg1"/>
                          </a:solidFill>
                          <a:effectLst/>
                          <a:latin typeface="Cambria" panose="02040503050406030204" pitchFamily="18" charset="0"/>
                          <a:ea typeface="Cambria" panose="02040503050406030204" pitchFamily="18" charset="0"/>
                        </a:rPr>
                        <a:t># Observaciones</a:t>
                      </a:r>
                    </a:p>
                  </a:txBody>
                  <a:tcPr marL="0" marR="0" marT="0" marB="0" anchor="ctr">
                    <a:solidFill>
                      <a:schemeClr val="tx2">
                        <a:lumMod val="60000"/>
                        <a:lumOff val="40000"/>
                      </a:schemeClr>
                    </a:solidFill>
                  </a:tcPr>
                </a:tc>
                <a:extLst>
                  <a:ext uri="{0D108BD9-81ED-4DB2-BD59-A6C34878D82A}">
                    <a16:rowId xmlns:a16="http://schemas.microsoft.com/office/drawing/2014/main" val="875819751"/>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ABC</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86</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2060845503"/>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BAC San José</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40</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481055396"/>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BCCR</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37</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3711426448"/>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BCR</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77</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1086909798"/>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BNCR</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91</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2592489419"/>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BPDC</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46</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2756022768"/>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Caja de ANDE</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25</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620603054"/>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CAMARA</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140</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3418563222"/>
                  </a:ext>
                </a:extLst>
              </a:tr>
              <a:tr h="182880">
                <a:tc>
                  <a:txBody>
                    <a:bodyPr/>
                    <a:lstStyle/>
                    <a:p>
                      <a:pPr algn="l" fontAlgn="b"/>
                      <a:r>
                        <a:rPr lang="es-CR" sz="1800" u="none" strike="noStrike">
                          <a:effectLst/>
                          <a:latin typeface="Cambria" panose="02040503050406030204" pitchFamily="18" charset="0"/>
                          <a:ea typeface="Cambria" panose="02040503050406030204" pitchFamily="18" charset="0"/>
                        </a:rPr>
                        <a:t>COOCIQUE </a:t>
                      </a:r>
                      <a:endParaRPr lang="es-CR" sz="1800" b="1" i="0" u="none" strike="noStrike">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6</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484860164"/>
                  </a:ext>
                </a:extLst>
              </a:tr>
              <a:tr h="182880">
                <a:tc>
                  <a:txBody>
                    <a:bodyPr/>
                    <a:lstStyle/>
                    <a:p>
                      <a:pPr algn="l" fontAlgn="b"/>
                      <a:r>
                        <a:rPr lang="es-CR" sz="1800" u="none" strike="noStrike">
                          <a:effectLst/>
                          <a:latin typeface="Cambria" panose="02040503050406030204" pitchFamily="18" charset="0"/>
                          <a:ea typeface="Cambria" panose="02040503050406030204" pitchFamily="18" charset="0"/>
                        </a:rPr>
                        <a:t>COOPEALIANZA</a:t>
                      </a:r>
                      <a:endParaRPr lang="es-CR" sz="1800" b="1" i="0" u="none" strike="noStrike">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14</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4072918816"/>
                  </a:ext>
                </a:extLst>
              </a:tr>
              <a:tr h="182880">
                <a:tc>
                  <a:txBody>
                    <a:bodyPr/>
                    <a:lstStyle/>
                    <a:p>
                      <a:pPr algn="l" fontAlgn="b"/>
                      <a:r>
                        <a:rPr lang="es-CR" sz="1800" u="none" strike="noStrike">
                          <a:effectLst/>
                          <a:latin typeface="Cambria" panose="02040503050406030204" pitchFamily="18" charset="0"/>
                          <a:ea typeface="Cambria" panose="02040503050406030204" pitchFamily="18" charset="0"/>
                        </a:rPr>
                        <a:t>COOPEGRECIA </a:t>
                      </a:r>
                      <a:endParaRPr lang="es-CR" sz="1800" b="1" i="0" u="none" strike="noStrike">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10</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6066357"/>
                  </a:ext>
                </a:extLst>
              </a:tr>
              <a:tr h="182880">
                <a:tc>
                  <a:txBody>
                    <a:bodyPr/>
                    <a:lstStyle/>
                    <a:p>
                      <a:pPr algn="l" fontAlgn="b"/>
                      <a:r>
                        <a:rPr lang="es-CR" sz="1800" u="none" strike="noStrike">
                          <a:effectLst/>
                          <a:latin typeface="Cambria" panose="02040503050406030204" pitchFamily="18" charset="0"/>
                          <a:ea typeface="Cambria" panose="02040503050406030204" pitchFamily="18" charset="0"/>
                        </a:rPr>
                        <a:t>INS</a:t>
                      </a:r>
                      <a:endParaRPr lang="es-CR" sz="1800" b="1" i="0" u="none" strike="noStrike">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5</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2935589896"/>
                  </a:ext>
                </a:extLst>
              </a:tr>
              <a:tr h="182880">
                <a:tc>
                  <a:txBody>
                    <a:bodyPr/>
                    <a:lstStyle/>
                    <a:p>
                      <a:pPr algn="l" fontAlgn="b"/>
                      <a:r>
                        <a:rPr lang="es-CR" sz="1800" u="none" strike="noStrike">
                          <a:effectLst/>
                          <a:latin typeface="Cambria" panose="02040503050406030204" pitchFamily="18" charset="0"/>
                          <a:ea typeface="Cambria" panose="02040503050406030204" pitchFamily="18" charset="0"/>
                        </a:rPr>
                        <a:t>LAFISE</a:t>
                      </a:r>
                      <a:endParaRPr lang="es-CR" sz="1800" b="1" i="0" u="none" strike="noStrike">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61</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307174426"/>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PROMERICA</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19</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1256697791"/>
                  </a:ext>
                </a:extLst>
              </a:tr>
              <a:tr h="182880">
                <a:tc>
                  <a:txBody>
                    <a:bodyPr/>
                    <a:lstStyle/>
                    <a:p>
                      <a:pPr algn="l" fontAlgn="b"/>
                      <a:r>
                        <a:rPr lang="es-CR" sz="1800" u="none" strike="noStrike" dirty="0">
                          <a:effectLst/>
                          <a:latin typeface="Cambria" panose="02040503050406030204" pitchFamily="18" charset="0"/>
                          <a:ea typeface="Cambria" panose="02040503050406030204" pitchFamily="18" charset="0"/>
                        </a:rPr>
                        <a:t>SBD</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u="none" strike="noStrike" dirty="0">
                          <a:effectLst/>
                          <a:latin typeface="Cambria" panose="02040503050406030204" pitchFamily="18" charset="0"/>
                          <a:ea typeface="Cambria" panose="02040503050406030204" pitchFamily="18" charset="0"/>
                        </a:rPr>
                        <a:t>5</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2549705823"/>
                  </a:ext>
                </a:extLst>
              </a:tr>
              <a:tr h="182880">
                <a:tc>
                  <a:txBody>
                    <a:bodyPr/>
                    <a:lstStyle/>
                    <a:p>
                      <a:pPr algn="l" fontAlgn="b"/>
                      <a:r>
                        <a:rPr lang="es-CR" sz="1800" b="1" u="none" strike="noStrike" dirty="0">
                          <a:effectLst/>
                          <a:latin typeface="Cambria" panose="02040503050406030204" pitchFamily="18" charset="0"/>
                          <a:ea typeface="Cambria" panose="02040503050406030204" pitchFamily="18" charset="0"/>
                        </a:rPr>
                        <a:t>Total general</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tc>
                  <a:txBody>
                    <a:bodyPr/>
                    <a:lstStyle/>
                    <a:p>
                      <a:pPr algn="ctr" fontAlgn="b"/>
                      <a:r>
                        <a:rPr lang="es-CR" sz="1800" b="1" u="none" strike="noStrike" dirty="0">
                          <a:effectLst/>
                          <a:latin typeface="Cambria" panose="02040503050406030204" pitchFamily="18" charset="0"/>
                          <a:ea typeface="Cambria" panose="02040503050406030204" pitchFamily="18" charset="0"/>
                        </a:rPr>
                        <a:t>662</a:t>
                      </a:r>
                      <a:endParaRPr lang="es-CR" sz="1800" b="1" i="0" u="none" strike="noStrike" dirty="0">
                        <a:solidFill>
                          <a:srgbClr val="000000"/>
                        </a:solidFill>
                        <a:effectLst/>
                        <a:latin typeface="Cambria" panose="02040503050406030204" pitchFamily="18" charset="0"/>
                        <a:ea typeface="Cambria" panose="02040503050406030204" pitchFamily="18" charset="0"/>
                      </a:endParaRPr>
                    </a:p>
                  </a:txBody>
                  <a:tcPr marL="0" marR="0" marT="0" marB="0" anchor="b"/>
                </a:tc>
                <a:extLst>
                  <a:ext uri="{0D108BD9-81ED-4DB2-BD59-A6C34878D82A}">
                    <a16:rowId xmlns:a16="http://schemas.microsoft.com/office/drawing/2014/main" val="3790141622"/>
                  </a:ext>
                </a:extLst>
              </a:tr>
            </a:tbl>
          </a:graphicData>
        </a:graphic>
      </p:graphicFrame>
      <p:graphicFrame>
        <p:nvGraphicFramePr>
          <p:cNvPr id="3" name="Diagrama 2">
            <a:extLst>
              <a:ext uri="{FF2B5EF4-FFF2-40B4-BE49-F238E27FC236}">
                <a16:creationId xmlns:a16="http://schemas.microsoft.com/office/drawing/2014/main" id="{42A987BC-E4DF-4625-B4C7-9E2497D5F7BA}"/>
              </a:ext>
            </a:extLst>
          </p:cNvPr>
          <p:cNvGraphicFramePr/>
          <p:nvPr>
            <p:extLst>
              <p:ext uri="{D42A27DB-BD31-4B8C-83A1-F6EECF244321}">
                <p14:modId xmlns:p14="http://schemas.microsoft.com/office/powerpoint/2010/main" val="3672804210"/>
              </p:ext>
            </p:extLst>
          </p:nvPr>
        </p:nvGraphicFramePr>
        <p:xfrm>
          <a:off x="5272833" y="1502229"/>
          <a:ext cx="6362440" cy="45136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9673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7D6F9-2839-41A5-94CF-52C259DE59E1}"/>
              </a:ext>
            </a:extLst>
          </p:cNvPr>
          <p:cNvSpPr>
            <a:spLocks noGrp="1"/>
          </p:cNvSpPr>
          <p:nvPr>
            <p:ph type="title"/>
          </p:nvPr>
        </p:nvSpPr>
        <p:spPr/>
        <p:txBody>
          <a:bodyPr/>
          <a:lstStyle/>
          <a:p>
            <a:r>
              <a:rPr lang="es-CR" dirty="0"/>
              <a:t>Estado de la consulta </a:t>
            </a:r>
          </a:p>
        </p:txBody>
      </p:sp>
      <p:sp>
        <p:nvSpPr>
          <p:cNvPr id="6" name="Marcador de contenido 5">
            <a:extLst>
              <a:ext uri="{FF2B5EF4-FFF2-40B4-BE49-F238E27FC236}">
                <a16:creationId xmlns:a16="http://schemas.microsoft.com/office/drawing/2014/main" id="{B9C09650-39B1-423C-96D7-07C0C8B98A2C}"/>
              </a:ext>
            </a:extLst>
          </p:cNvPr>
          <p:cNvSpPr>
            <a:spLocks noGrp="1"/>
          </p:cNvSpPr>
          <p:nvPr>
            <p:ph idx="1"/>
          </p:nvPr>
        </p:nvSpPr>
        <p:spPr>
          <a:xfrm>
            <a:off x="469640" y="1348275"/>
            <a:ext cx="10972800" cy="5163682"/>
          </a:xfrm>
        </p:spPr>
        <p:txBody>
          <a:bodyPr>
            <a:noAutofit/>
          </a:bodyPr>
          <a:lstStyle/>
          <a:p>
            <a:pPr marL="0" indent="0">
              <a:buNone/>
            </a:pPr>
            <a:r>
              <a:rPr lang="es-CR" sz="2000" b="1" dirty="0">
                <a:solidFill>
                  <a:schemeClr val="tx2"/>
                </a:solidFill>
              </a:rPr>
              <a:t>1. Política Regulatoria</a:t>
            </a:r>
          </a:p>
          <a:p>
            <a:pPr marL="800100" lvl="1" indent="-342900" algn="just">
              <a:buFont typeface="Arial" panose="020B0604020202020204" pitchFamily="34" charset="0"/>
              <a:buChar char="•"/>
            </a:pPr>
            <a:r>
              <a:rPr lang="es-CR" sz="2000" dirty="0"/>
              <a:t>Entrada en vigencia: Enero 2024</a:t>
            </a:r>
          </a:p>
          <a:p>
            <a:pPr marL="800100" lvl="1" indent="-342900" algn="just">
              <a:buFont typeface="Arial" panose="020B0604020202020204" pitchFamily="34" charset="0"/>
              <a:buChar char="•"/>
            </a:pPr>
            <a:r>
              <a:rPr lang="es-CR" sz="2000" dirty="0"/>
              <a:t>Relevancia del riesgo de crédito: </a:t>
            </a:r>
          </a:p>
          <a:p>
            <a:pPr marL="1200150" lvl="2" indent="-342900" algn="just">
              <a:buFont typeface="Wingdings" panose="05000000000000000000" pitchFamily="2" charset="2"/>
              <a:buChar char="q"/>
            </a:pPr>
            <a:r>
              <a:rPr lang="es-CR" sz="2000" b="1" dirty="0"/>
              <a:t>Efectos gobernanza</a:t>
            </a:r>
            <a:r>
              <a:rPr lang="es-CR" sz="2000" dirty="0"/>
              <a:t>: preparación, aprobación, publicación de estados financieros. (Responsabilidad en cuanto a que las cifras reflejan razonable la situación económica y financiera de la entidad, gestión del riesgo de crédito).</a:t>
            </a:r>
          </a:p>
          <a:p>
            <a:pPr marL="1200150" lvl="2" indent="-342900" algn="just">
              <a:buFont typeface="Wingdings" panose="05000000000000000000" pitchFamily="2" charset="2"/>
              <a:buChar char="q"/>
            </a:pPr>
            <a:r>
              <a:rPr lang="es-CR" sz="2000" b="1" dirty="0"/>
              <a:t>Efectos hacia terceros</a:t>
            </a:r>
            <a:r>
              <a:rPr lang="es-CR" sz="2000" dirty="0"/>
              <a:t>: apego o alejamiento NIIF, revelación apropiada en balance y notas, opinión auditor externo. </a:t>
            </a:r>
          </a:p>
          <a:p>
            <a:pPr marL="1200150" lvl="2" indent="-342900" algn="just">
              <a:buFont typeface="Wingdings" panose="05000000000000000000" pitchFamily="2" charset="2"/>
              <a:buChar char="q"/>
            </a:pPr>
            <a:r>
              <a:rPr lang="es-CR" sz="2000" b="1" dirty="0"/>
              <a:t>Efectos prudenciales: </a:t>
            </a:r>
            <a:r>
              <a:rPr lang="es-CR" sz="2000" dirty="0"/>
              <a:t>mínimo prudencial (piso sensible al riesgo)</a:t>
            </a:r>
          </a:p>
          <a:p>
            <a:pPr marL="1200150" lvl="2" indent="-342900" algn="just">
              <a:buFont typeface="Wingdings" panose="05000000000000000000" pitchFamily="2" charset="2"/>
              <a:buChar char="q"/>
            </a:pPr>
            <a:r>
              <a:rPr lang="es-CR" sz="2000" b="1" dirty="0"/>
              <a:t>Efectos tributarios</a:t>
            </a:r>
            <a:r>
              <a:rPr lang="es-CR" sz="2000" dirty="0"/>
              <a:t>: máximo deducible (Exceso contra resultados de ejercicios anteriores).</a:t>
            </a:r>
          </a:p>
          <a:p>
            <a:pPr marL="800100" lvl="1" indent="-342900" algn="just">
              <a:buFont typeface="Arial" panose="020B0604020202020204" pitchFamily="34" charset="0"/>
              <a:buChar char="•"/>
            </a:pPr>
            <a:r>
              <a:rPr lang="es-CR" sz="2000" dirty="0"/>
              <a:t>M. Estándar como regla general vs  M. Interna de PCE como excepción.</a:t>
            </a:r>
          </a:p>
          <a:p>
            <a:pPr marL="1200150" lvl="2" indent="-342900" algn="just">
              <a:buFont typeface="Wingdings" panose="05000000000000000000" pitchFamily="2" charset="2"/>
              <a:buChar char="q"/>
            </a:pPr>
            <a:r>
              <a:rPr lang="es-CR" sz="2000" dirty="0"/>
              <a:t>Uso de M. Internas de PCE requiere </a:t>
            </a:r>
            <a:r>
              <a:rPr lang="es-CR" sz="2000" b="1" dirty="0"/>
              <a:t>no objeción </a:t>
            </a:r>
            <a:r>
              <a:rPr lang="es-CR" sz="2000" dirty="0"/>
              <a:t>de la SUGEF.</a:t>
            </a:r>
          </a:p>
          <a:p>
            <a:pPr marL="1200150" lvl="2" indent="-342900" algn="just">
              <a:buFont typeface="Wingdings" panose="05000000000000000000" pitchFamily="2" charset="2"/>
              <a:buChar char="q"/>
            </a:pPr>
            <a:r>
              <a:rPr lang="es-CR" sz="2000" dirty="0"/>
              <a:t>Otras metodologías internas para otros fines de gestión de riesgo, no requieren aprobación previa de SUGEF.</a:t>
            </a:r>
          </a:p>
          <a:p>
            <a:pPr marL="800100" lvl="1" indent="-342900" algn="just">
              <a:buFont typeface="Arial" panose="020B0604020202020204" pitchFamily="34" charset="0"/>
              <a:buChar char="•"/>
            </a:pPr>
            <a:endParaRPr lang="es-CR" sz="2000" dirty="0"/>
          </a:p>
        </p:txBody>
      </p:sp>
    </p:spTree>
    <p:extLst>
      <p:ext uri="{BB962C8B-B14F-4D97-AF65-F5344CB8AC3E}">
        <p14:creationId xmlns:p14="http://schemas.microsoft.com/office/powerpoint/2010/main" val="657590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87D6F9-2839-41A5-94CF-52C259DE59E1}"/>
              </a:ext>
            </a:extLst>
          </p:cNvPr>
          <p:cNvSpPr>
            <a:spLocks noGrp="1"/>
          </p:cNvSpPr>
          <p:nvPr>
            <p:ph type="title"/>
          </p:nvPr>
        </p:nvSpPr>
        <p:spPr/>
        <p:txBody>
          <a:bodyPr/>
          <a:lstStyle/>
          <a:p>
            <a:r>
              <a:rPr lang="es-CR" dirty="0"/>
              <a:t>Estado de la consulta </a:t>
            </a:r>
          </a:p>
        </p:txBody>
      </p:sp>
      <p:sp>
        <p:nvSpPr>
          <p:cNvPr id="6" name="Marcador de contenido 5">
            <a:extLst>
              <a:ext uri="{FF2B5EF4-FFF2-40B4-BE49-F238E27FC236}">
                <a16:creationId xmlns:a16="http://schemas.microsoft.com/office/drawing/2014/main" id="{B9C09650-39B1-423C-96D7-07C0C8B98A2C}"/>
              </a:ext>
            </a:extLst>
          </p:cNvPr>
          <p:cNvSpPr>
            <a:spLocks noGrp="1"/>
          </p:cNvSpPr>
          <p:nvPr>
            <p:ph idx="1"/>
          </p:nvPr>
        </p:nvSpPr>
        <p:spPr>
          <a:xfrm>
            <a:off x="609600" y="1237117"/>
            <a:ext cx="10316547" cy="5163682"/>
          </a:xfrm>
        </p:spPr>
        <p:txBody>
          <a:bodyPr>
            <a:noAutofit/>
          </a:bodyPr>
          <a:lstStyle/>
          <a:p>
            <a:pPr marL="0" indent="0">
              <a:buNone/>
            </a:pPr>
            <a:r>
              <a:rPr lang="es-CR" sz="2000" b="1" dirty="0">
                <a:solidFill>
                  <a:schemeClr val="tx2"/>
                </a:solidFill>
              </a:rPr>
              <a:t>1. Política Regulatoria</a:t>
            </a:r>
          </a:p>
          <a:p>
            <a:pPr marL="800100" lvl="1" indent="-342900" algn="just">
              <a:spcBef>
                <a:spcPts val="0"/>
              </a:spcBef>
              <a:buFont typeface="Arial" panose="020B0604020202020204" pitchFamily="34" charset="0"/>
              <a:buChar char="•"/>
            </a:pPr>
            <a:r>
              <a:rPr lang="es-CR" sz="2000" dirty="0"/>
              <a:t>Implementación en fases dependerá de cada entidad (caso por caso), no todas las entidades al unísono.</a:t>
            </a:r>
          </a:p>
          <a:p>
            <a:pPr marL="800100" lvl="1" indent="-342900" algn="just">
              <a:spcBef>
                <a:spcPts val="0"/>
              </a:spcBef>
              <a:buFont typeface="Arial" panose="020B0604020202020204" pitchFamily="34" charset="0"/>
              <a:buChar char="•"/>
            </a:pPr>
            <a:r>
              <a:rPr lang="es-CR" sz="2000" b="1" dirty="0">
                <a:solidFill>
                  <a:schemeClr val="tx2"/>
                </a:solidFill>
              </a:rPr>
              <a:t>Fase 1.</a:t>
            </a:r>
            <a:r>
              <a:rPr lang="es-CR" sz="2000" dirty="0"/>
              <a:t> Aplicación de Metodología Estándar </a:t>
            </a:r>
            <a:r>
              <a:rPr lang="es-CR" sz="2000" dirty="0">
                <a:solidFill>
                  <a:schemeClr val="tx2"/>
                </a:solidFill>
              </a:rPr>
              <a:t>(Inicia en enero 2024)</a:t>
            </a:r>
          </a:p>
          <a:p>
            <a:pPr marL="800100" lvl="1" indent="-342900" algn="just">
              <a:spcBef>
                <a:spcPts val="0"/>
              </a:spcBef>
              <a:buFont typeface="Arial" panose="020B0604020202020204" pitchFamily="34" charset="0"/>
              <a:buChar char="•"/>
            </a:pPr>
            <a:r>
              <a:rPr lang="es-CR" sz="2000" b="1" dirty="0">
                <a:solidFill>
                  <a:schemeClr val="tx2"/>
                </a:solidFill>
              </a:rPr>
              <a:t>Fase 2.</a:t>
            </a:r>
            <a:r>
              <a:rPr lang="es-CR" sz="2000" dirty="0"/>
              <a:t> Valoración </a:t>
            </a:r>
            <a:r>
              <a:rPr lang="es-CR" sz="2000" dirty="0">
                <a:solidFill>
                  <a:schemeClr val="tx2"/>
                </a:solidFill>
              </a:rPr>
              <a:t>(Inicia con la solicitud de no objeción, entidades preparadas)</a:t>
            </a:r>
          </a:p>
          <a:p>
            <a:pPr marL="1200150" lvl="2" indent="-342900" algn="just">
              <a:spcBef>
                <a:spcPts val="0"/>
              </a:spcBef>
              <a:buFont typeface="Wingdings" panose="05000000000000000000" pitchFamily="2" charset="2"/>
              <a:buChar char="q"/>
            </a:pPr>
            <a:r>
              <a:rPr lang="es-CR" sz="2000" dirty="0"/>
              <a:t>Consideraciones para aplicación por primera vez:</a:t>
            </a:r>
          </a:p>
          <a:p>
            <a:pPr marL="1657350" lvl="3" indent="-342900" algn="just">
              <a:spcBef>
                <a:spcPts val="0"/>
              </a:spcBef>
              <a:buFont typeface="Wingdings" panose="05000000000000000000" pitchFamily="2" charset="2"/>
              <a:buChar char="Ø"/>
            </a:pPr>
            <a:r>
              <a:rPr lang="es-CR" dirty="0"/>
              <a:t>Requerimientos de gobernanza y administración de riesgos.</a:t>
            </a:r>
          </a:p>
          <a:p>
            <a:pPr marL="1657350" lvl="3" indent="-342900" algn="just">
              <a:spcBef>
                <a:spcPts val="0"/>
              </a:spcBef>
              <a:buFont typeface="Wingdings" panose="05000000000000000000" pitchFamily="2" charset="2"/>
              <a:buChar char="Ø"/>
            </a:pPr>
            <a:r>
              <a:rPr lang="es-CR" dirty="0"/>
              <a:t>Requerimientos cuantitativos.</a:t>
            </a:r>
          </a:p>
          <a:p>
            <a:pPr marL="1657350" lvl="3" indent="-342900" algn="just">
              <a:spcBef>
                <a:spcPts val="0"/>
              </a:spcBef>
              <a:buFont typeface="Wingdings" panose="05000000000000000000" pitchFamily="2" charset="2"/>
              <a:buChar char="Ø"/>
            </a:pPr>
            <a:r>
              <a:rPr lang="es-CR" dirty="0"/>
              <a:t>Documentación de la metodología.</a:t>
            </a:r>
          </a:p>
          <a:p>
            <a:pPr marL="1657350" lvl="3" indent="-342900" algn="just">
              <a:spcBef>
                <a:spcPts val="0"/>
              </a:spcBef>
              <a:buFont typeface="Wingdings" panose="05000000000000000000" pitchFamily="2" charset="2"/>
              <a:buChar char="Ø"/>
            </a:pPr>
            <a:r>
              <a:rPr lang="es-CR" dirty="0"/>
              <a:t>Validación de cumplimiento con NIIF9 (Emitido por Auditor Externo)</a:t>
            </a:r>
          </a:p>
          <a:p>
            <a:pPr marL="1657350" lvl="3" indent="-342900" algn="just">
              <a:spcBef>
                <a:spcPts val="0"/>
              </a:spcBef>
              <a:buFont typeface="Wingdings" panose="05000000000000000000" pitchFamily="2" charset="2"/>
              <a:buChar char="Ø"/>
            </a:pPr>
            <a:r>
              <a:rPr lang="es-CR" dirty="0"/>
              <a:t>Validación técnica (Emitido por  experto independiente)  </a:t>
            </a:r>
          </a:p>
          <a:p>
            <a:pPr marL="1200150" lvl="2" indent="-342900" algn="just">
              <a:spcBef>
                <a:spcPts val="0"/>
              </a:spcBef>
              <a:buFont typeface="Wingdings" panose="05000000000000000000" pitchFamily="2" charset="2"/>
              <a:buChar char="q"/>
            </a:pPr>
            <a:r>
              <a:rPr lang="es-CR" sz="2000" dirty="0"/>
              <a:t>Concluye con la no objeción de SUGEF para uso de M. Internas de PCE</a:t>
            </a:r>
          </a:p>
          <a:p>
            <a:pPr marL="800100" lvl="1" indent="-342900" algn="just">
              <a:spcBef>
                <a:spcPts val="0"/>
              </a:spcBef>
              <a:buFont typeface="Arial" panose="020B0604020202020204" pitchFamily="34" charset="0"/>
              <a:buChar char="•"/>
            </a:pPr>
            <a:r>
              <a:rPr lang="es-CR" sz="2000" b="1" dirty="0">
                <a:solidFill>
                  <a:schemeClr val="tx2"/>
                </a:solidFill>
              </a:rPr>
              <a:t>Fase 3.</a:t>
            </a:r>
            <a:r>
              <a:rPr lang="es-CR" sz="2000" dirty="0"/>
              <a:t> Aplicación de M. Internas de PCE </a:t>
            </a:r>
            <a:r>
              <a:rPr lang="es-CR" sz="2000" dirty="0">
                <a:solidFill>
                  <a:schemeClr val="tx2"/>
                </a:solidFill>
              </a:rPr>
              <a:t>(Inicia uso de M. Interna de PCE)</a:t>
            </a:r>
          </a:p>
          <a:p>
            <a:pPr marL="1200150" lvl="2" indent="-342900" algn="just">
              <a:spcBef>
                <a:spcPts val="0"/>
              </a:spcBef>
              <a:buFont typeface="Wingdings" panose="05000000000000000000" pitchFamily="2" charset="2"/>
              <a:buChar char="q"/>
            </a:pPr>
            <a:r>
              <a:rPr lang="es-CR" sz="2000" dirty="0"/>
              <a:t>Consideraciones para aplicación posterior:</a:t>
            </a:r>
          </a:p>
          <a:p>
            <a:pPr marL="1657350" lvl="3" indent="-342900" algn="just">
              <a:spcBef>
                <a:spcPts val="0"/>
              </a:spcBef>
              <a:buFont typeface="Wingdings" panose="05000000000000000000" pitchFamily="2" charset="2"/>
              <a:buChar char="Ø"/>
            </a:pPr>
            <a:r>
              <a:rPr lang="es-CR" dirty="0"/>
              <a:t>Infraestructura interna de gestión de riesgos en marcha.</a:t>
            </a:r>
          </a:p>
          <a:p>
            <a:pPr marL="1657350" lvl="3" indent="-342900" algn="just">
              <a:spcBef>
                <a:spcPts val="0"/>
              </a:spcBef>
              <a:buFont typeface="Wingdings" panose="05000000000000000000" pitchFamily="2" charset="2"/>
              <a:buChar char="Ø"/>
            </a:pPr>
            <a:r>
              <a:rPr lang="es-CR" dirty="0"/>
              <a:t>Auditoría Externa anual de la efectividad del proceso de AIR</a:t>
            </a:r>
          </a:p>
          <a:p>
            <a:pPr marL="1657350" lvl="3" indent="-342900" algn="just">
              <a:spcBef>
                <a:spcPts val="0"/>
              </a:spcBef>
              <a:buFont typeface="Wingdings" panose="05000000000000000000" pitchFamily="2" charset="2"/>
              <a:buChar char="Ø"/>
            </a:pPr>
            <a:r>
              <a:rPr lang="es-CR" dirty="0"/>
              <a:t>Validación técnica  anual (Emitido por  experto independiente) </a:t>
            </a:r>
          </a:p>
          <a:p>
            <a:pPr marL="1657350" lvl="3" indent="-342900" algn="just">
              <a:spcBef>
                <a:spcPts val="0"/>
              </a:spcBef>
              <a:buFont typeface="Wingdings" panose="05000000000000000000" pitchFamily="2" charset="2"/>
              <a:buChar char="Ø"/>
            </a:pPr>
            <a:r>
              <a:rPr lang="es-CR" dirty="0"/>
              <a:t>Opinión del Auditor Externo en Estados Financieros Auditados</a:t>
            </a:r>
          </a:p>
        </p:txBody>
      </p:sp>
      <p:sp>
        <p:nvSpPr>
          <p:cNvPr id="3" name="Flecha: curvada hacia arriba 2">
            <a:extLst>
              <a:ext uri="{FF2B5EF4-FFF2-40B4-BE49-F238E27FC236}">
                <a16:creationId xmlns:a16="http://schemas.microsoft.com/office/drawing/2014/main" id="{06B3D9D0-FBD7-43B0-9E3B-F9823AB99E71}"/>
              </a:ext>
            </a:extLst>
          </p:cNvPr>
          <p:cNvSpPr/>
          <p:nvPr/>
        </p:nvSpPr>
        <p:spPr>
          <a:xfrm rot="16200000">
            <a:off x="8460314" y="3785675"/>
            <a:ext cx="4422709" cy="1031473"/>
          </a:xfrm>
          <a:prstGeom prst="curved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s-CR">
              <a:solidFill>
                <a:schemeClr val="tx1"/>
              </a:solidFill>
            </a:endParaRPr>
          </a:p>
        </p:txBody>
      </p:sp>
      <p:sp>
        <p:nvSpPr>
          <p:cNvPr id="7" name="Flecha: curvada hacia arriba 6">
            <a:extLst>
              <a:ext uri="{FF2B5EF4-FFF2-40B4-BE49-F238E27FC236}">
                <a16:creationId xmlns:a16="http://schemas.microsoft.com/office/drawing/2014/main" id="{CCA8DBE9-6D87-417B-81CC-7BE897D0A879}"/>
              </a:ext>
            </a:extLst>
          </p:cNvPr>
          <p:cNvSpPr/>
          <p:nvPr/>
        </p:nvSpPr>
        <p:spPr>
          <a:xfrm rot="5400000">
            <a:off x="-1508454" y="3878980"/>
            <a:ext cx="4236098" cy="1031473"/>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R">
              <a:solidFill>
                <a:schemeClr val="tx1"/>
              </a:solidFill>
            </a:endParaRPr>
          </a:p>
        </p:txBody>
      </p:sp>
    </p:spTree>
    <p:extLst>
      <p:ext uri="{BB962C8B-B14F-4D97-AF65-F5344CB8AC3E}">
        <p14:creationId xmlns:p14="http://schemas.microsoft.com/office/powerpoint/2010/main" val="4081356014"/>
      </p:ext>
    </p:extLst>
  </p:cSld>
  <p:clrMapOvr>
    <a:masterClrMapping/>
  </p:clrMapOvr>
</p:sld>
</file>

<file path=ppt/theme/theme1.xml><?xml version="1.0" encoding="utf-8"?>
<a:theme xmlns:a="http://schemas.openxmlformats.org/drawingml/2006/main" name="SUGEF">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UGEF" id="{57C59CD7-D9CB-4F71-90D2-A4E124F4B7C7}" vid="{5B3E9618-A15C-4C5F-A600-5CD1B047F2D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SUGEF</Template>
  <TotalTime>93072</TotalTime>
  <Words>1621</Words>
  <Application>Microsoft Office PowerPoint</Application>
  <PresentationFormat>Panorámica</PresentationFormat>
  <Paragraphs>252</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Cambria</vt:lpstr>
      <vt:lpstr>Wingdings</vt:lpstr>
      <vt:lpstr>SUGEF</vt:lpstr>
      <vt:lpstr>Reunión Cámara de Bancos e Instituciones Financieras de Costa Rica Temas varios </vt:lpstr>
      <vt:lpstr>Agenda</vt:lpstr>
      <vt:lpstr>Presentación de PowerPoint</vt:lpstr>
      <vt:lpstr>Presentación de PowerPoint</vt:lpstr>
      <vt:lpstr>Presentación de PowerPoint</vt:lpstr>
      <vt:lpstr>Presentación de PowerPoint</vt:lpstr>
      <vt:lpstr>Estado de la consulta </vt:lpstr>
      <vt:lpstr>Estado de la consulta </vt:lpstr>
      <vt:lpstr>Estado de la consulta </vt:lpstr>
      <vt:lpstr>Estado de la consulta </vt:lpstr>
      <vt:lpstr>Segmentación</vt:lpstr>
      <vt:lpstr>Estado de la consulta </vt:lpstr>
      <vt:lpstr>Metodología Cálculo del VeR</vt:lpstr>
      <vt:lpstr>BUST</vt:lpstr>
      <vt:lpstr>Reunión Cámara de Bancos e Instituciones Financieras de Costa Rica Temas varios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Genaro Alonso Segura Calderón</dc:creator>
  <cp:lastModifiedBy>SEGURA CALDERON GENARO ALONSO</cp:lastModifiedBy>
  <cp:revision>1114</cp:revision>
  <dcterms:created xsi:type="dcterms:W3CDTF">2017-08-09T23:36:01Z</dcterms:created>
  <dcterms:modified xsi:type="dcterms:W3CDTF">2021-06-23T22:21:22Z</dcterms:modified>
</cp:coreProperties>
</file>